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666" r:id="rId5"/>
  </p:sldMasterIdLst>
  <p:notesMasterIdLst>
    <p:notesMasterId r:id="rId37"/>
  </p:notesMasterIdLst>
  <p:sldIdLst>
    <p:sldId id="258" r:id="rId6"/>
    <p:sldId id="558" r:id="rId7"/>
    <p:sldId id="586" r:id="rId8"/>
    <p:sldId id="587" r:id="rId9"/>
    <p:sldId id="588" r:id="rId10"/>
    <p:sldId id="589" r:id="rId11"/>
    <p:sldId id="609" r:id="rId12"/>
    <p:sldId id="605" r:id="rId13"/>
    <p:sldId id="600" r:id="rId14"/>
    <p:sldId id="601" r:id="rId15"/>
    <p:sldId id="602" r:id="rId16"/>
    <p:sldId id="592" r:id="rId17"/>
    <p:sldId id="594" r:id="rId18"/>
    <p:sldId id="595" r:id="rId19"/>
    <p:sldId id="591" r:id="rId20"/>
    <p:sldId id="606" r:id="rId21"/>
    <p:sldId id="603" r:id="rId22"/>
    <p:sldId id="607" r:id="rId23"/>
    <p:sldId id="610" r:id="rId24"/>
    <p:sldId id="611" r:id="rId25"/>
    <p:sldId id="613" r:id="rId26"/>
    <p:sldId id="612" r:id="rId27"/>
    <p:sldId id="614" r:id="rId28"/>
    <p:sldId id="615" r:id="rId29"/>
    <p:sldId id="616" r:id="rId30"/>
    <p:sldId id="617" r:id="rId31"/>
    <p:sldId id="618" r:id="rId32"/>
    <p:sldId id="619" r:id="rId33"/>
    <p:sldId id="276" r:id="rId34"/>
    <p:sldId id="620" r:id="rId35"/>
    <p:sldId id="280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0AB37"/>
    <a:srgbClr val="37342D"/>
    <a:srgbClr val="27251F"/>
    <a:srgbClr val="EAEAEA"/>
    <a:srgbClr val="3C3930"/>
    <a:srgbClr val="2C2C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5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phora Saint-Armand" userId="4353d592-a5d8-483e-b928-0167af255290" providerId="ADAL" clId="{94FD3B39-BA8C-4307-8A0D-3F5032093D39}"/>
    <pc:docChg chg="delSld modSld delMainMaster">
      <pc:chgData name="Sephora Saint-Armand" userId="4353d592-a5d8-483e-b928-0167af255290" providerId="ADAL" clId="{94FD3B39-BA8C-4307-8A0D-3F5032093D39}" dt="2026-07-02T17:44:23.921" v="23" actId="47"/>
      <pc:docMkLst>
        <pc:docMk/>
      </pc:docMkLst>
      <pc:sldChg chg="del">
        <pc:chgData name="Sephora Saint-Armand" userId="4353d592-a5d8-483e-b928-0167af255290" providerId="ADAL" clId="{94FD3B39-BA8C-4307-8A0D-3F5032093D39}" dt="2026-07-02T17:44:23.921" v="23" actId="47"/>
        <pc:sldMkLst>
          <pc:docMk/>
          <pc:sldMk cId="1920010460" sldId="269"/>
        </pc:sldMkLst>
      </pc:sldChg>
      <pc:sldChg chg="del">
        <pc:chgData name="Sephora Saint-Armand" userId="4353d592-a5d8-483e-b928-0167af255290" providerId="ADAL" clId="{94FD3B39-BA8C-4307-8A0D-3F5032093D39}" dt="2026-07-02T17:40:22.293" v="0" actId="47"/>
        <pc:sldMkLst>
          <pc:docMk/>
          <pc:sldMk cId="2152100316" sldId="487"/>
        </pc:sldMkLst>
      </pc:sldChg>
      <pc:sldChg chg="mod modShow">
        <pc:chgData name="Sephora Saint-Armand" userId="4353d592-a5d8-483e-b928-0167af255290" providerId="ADAL" clId="{94FD3B39-BA8C-4307-8A0D-3F5032093D39}" dt="2026-07-02T17:40:30.245" v="1" actId="34476"/>
        <pc:sldMkLst>
          <pc:docMk/>
          <pc:sldMk cId="3461350760" sldId="586"/>
        </pc:sldMkLst>
      </pc:sldChg>
      <pc:sldChg chg="modSp mod">
        <pc:chgData name="Sephora Saint-Armand" userId="4353d592-a5d8-483e-b928-0167af255290" providerId="ADAL" clId="{94FD3B39-BA8C-4307-8A0D-3F5032093D39}" dt="2026-07-02T17:40:40.939" v="14" actId="20577"/>
        <pc:sldMkLst>
          <pc:docMk/>
          <pc:sldMk cId="3349578954" sldId="587"/>
        </pc:sldMkLst>
        <pc:spChg chg="mod">
          <ac:chgData name="Sephora Saint-Armand" userId="4353d592-a5d8-483e-b928-0167af255290" providerId="ADAL" clId="{94FD3B39-BA8C-4307-8A0D-3F5032093D39}" dt="2026-07-02T17:40:40.939" v="14" actId="20577"/>
          <ac:spMkLst>
            <pc:docMk/>
            <pc:sldMk cId="3349578954" sldId="587"/>
            <ac:spMk id="4" creationId="{98F98C08-C5CC-478A-A130-494FA6A5EA16}"/>
          </ac:spMkLst>
        </pc:spChg>
      </pc:sldChg>
      <pc:sldChg chg="mod modShow">
        <pc:chgData name="Sephora Saint-Armand" userId="4353d592-a5d8-483e-b928-0167af255290" providerId="ADAL" clId="{94FD3B39-BA8C-4307-8A0D-3F5032093D39}" dt="2026-07-02T17:42:53.837" v="16" actId="34476"/>
        <pc:sldMkLst>
          <pc:docMk/>
          <pc:sldMk cId="3918277143" sldId="600"/>
        </pc:sldMkLst>
      </pc:sldChg>
      <pc:sldChg chg="mod modShow">
        <pc:chgData name="Sephora Saint-Armand" userId="4353d592-a5d8-483e-b928-0167af255290" providerId="ADAL" clId="{94FD3B39-BA8C-4307-8A0D-3F5032093D39}" dt="2026-07-02T17:42:58.839" v="17" actId="34476"/>
        <pc:sldMkLst>
          <pc:docMk/>
          <pc:sldMk cId="3639871674" sldId="601"/>
        </pc:sldMkLst>
      </pc:sldChg>
      <pc:sldChg chg="mod modShow">
        <pc:chgData name="Sephora Saint-Armand" userId="4353d592-a5d8-483e-b928-0167af255290" providerId="ADAL" clId="{94FD3B39-BA8C-4307-8A0D-3F5032093D39}" dt="2026-07-02T17:43:02.132" v="18" actId="34476"/>
        <pc:sldMkLst>
          <pc:docMk/>
          <pc:sldMk cId="2494237944" sldId="602"/>
        </pc:sldMkLst>
      </pc:sldChg>
      <pc:sldChg chg="mod modShow">
        <pc:chgData name="Sephora Saint-Armand" userId="4353d592-a5d8-483e-b928-0167af255290" providerId="ADAL" clId="{94FD3B39-BA8C-4307-8A0D-3F5032093D39}" dt="2026-07-02T17:43:43.825" v="19" actId="34476"/>
        <pc:sldMkLst>
          <pc:docMk/>
          <pc:sldMk cId="2631071187" sldId="603"/>
        </pc:sldMkLst>
      </pc:sldChg>
      <pc:sldChg chg="mod modShow">
        <pc:chgData name="Sephora Saint-Armand" userId="4353d592-a5d8-483e-b928-0167af255290" providerId="ADAL" clId="{94FD3B39-BA8C-4307-8A0D-3F5032093D39}" dt="2026-07-02T17:42:44.815" v="15" actId="34476"/>
        <pc:sldMkLst>
          <pc:docMk/>
          <pc:sldMk cId="3708755023" sldId="605"/>
        </pc:sldMkLst>
      </pc:sldChg>
      <pc:sldChg chg="mod modShow">
        <pc:chgData name="Sephora Saint-Armand" userId="4353d592-a5d8-483e-b928-0167af255290" providerId="ADAL" clId="{94FD3B39-BA8C-4307-8A0D-3F5032093D39}" dt="2026-07-02T17:43:54.539" v="20" actId="34476"/>
        <pc:sldMkLst>
          <pc:docMk/>
          <pc:sldMk cId="4083461112" sldId="607"/>
        </pc:sldMkLst>
      </pc:sldChg>
      <pc:sldChg chg="mod modShow">
        <pc:chgData name="Sephora Saint-Armand" userId="4353d592-a5d8-483e-b928-0167af255290" providerId="ADAL" clId="{94FD3B39-BA8C-4307-8A0D-3F5032093D39}" dt="2026-07-02T17:43:58.761" v="21" actId="34476"/>
        <pc:sldMkLst>
          <pc:docMk/>
          <pc:sldMk cId="1654439693" sldId="610"/>
        </pc:sldMkLst>
      </pc:sldChg>
      <pc:sldChg chg="mod modShow">
        <pc:chgData name="Sephora Saint-Armand" userId="4353d592-a5d8-483e-b928-0167af255290" providerId="ADAL" clId="{94FD3B39-BA8C-4307-8A0D-3F5032093D39}" dt="2026-07-02T17:44:01.902" v="22" actId="34476"/>
        <pc:sldMkLst>
          <pc:docMk/>
          <pc:sldMk cId="4279321197" sldId="611"/>
        </pc:sldMkLst>
      </pc:sldChg>
      <pc:sldMasterChg chg="del delSldLayout">
        <pc:chgData name="Sephora Saint-Armand" userId="4353d592-a5d8-483e-b928-0167af255290" providerId="ADAL" clId="{94FD3B39-BA8C-4307-8A0D-3F5032093D39}" dt="2026-07-02T17:40:22.293" v="0" actId="47"/>
        <pc:sldMasterMkLst>
          <pc:docMk/>
          <pc:sldMasterMk cId="3890378552" sldId="2147483680"/>
        </pc:sldMasterMkLst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3420696456" sldId="2147483681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1124855544" sldId="2147483682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1862991573" sldId="2147483683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1716536042" sldId="2147483684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4215103622" sldId="2147483685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1958657247" sldId="2147483686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3524367635" sldId="2147483687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476508196" sldId="2147483688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3291741927" sldId="2147483689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3031899679" sldId="2147483690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813549485" sldId="2147483691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2523545232" sldId="2147483692"/>
          </pc:sldLayoutMkLst>
        </pc:sldLayoutChg>
        <pc:sldLayoutChg chg="del">
          <pc:chgData name="Sephora Saint-Armand" userId="4353d592-a5d8-483e-b928-0167af255290" providerId="ADAL" clId="{94FD3B39-BA8C-4307-8A0D-3F5032093D39}" dt="2026-07-02T17:40:22.293" v="0" actId="47"/>
          <pc:sldLayoutMkLst>
            <pc:docMk/>
            <pc:sldMasterMk cId="3890378552" sldId="2147483680"/>
            <pc:sldLayoutMk cId="899095976" sldId="2147483693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arylandtedco-my.sharepoint.com/personal/kzuccardi_tedcomd_com/Documents/Desktop/Equitech/Equitech%20Growth%20Fund/Equitech%20Growth%20Webinar%206.11.25%20copy_BarCluster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arylandtedco-my.sharepoint.com/personal/kzuccardi_tedcomd_com/Documents/Desktop/Equitech/Equitech%20Growth%20Fund/Equitech%20Growth%20Webinar%206.11.25%20copy_Pi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marylandtedco-my.sharepoint.com/personal/kzuccardi_tedcomd_com/Documents/Desktop/Equitech/Equitech%20Growth%20Fund/Equitech%20Growth%20Webinar%206.11.25%20copy_Pie%20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Industry Distribution by Year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FY'25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Cybersecurity/IT</c:v>
                </c:pt>
                <c:pt idx="1">
                  <c:v>Advanced Manufacturing</c:v>
                </c:pt>
                <c:pt idx="2">
                  <c:v>Healthcare, Life Science, Bioinformatics</c:v>
                </c:pt>
                <c:pt idx="3">
                  <c:v>STEM Education</c:v>
                </c:pt>
                <c:pt idx="4">
                  <c:v>Entrepreneur Development</c:v>
                </c:pt>
                <c:pt idx="5">
                  <c:v>Environment &amp; Energy</c:v>
                </c:pt>
                <c:pt idx="6">
                  <c:v>Advanced Technology</c:v>
                </c:pt>
                <c:pt idx="7">
                  <c:v>Advanced Laboratory</c:v>
                </c:pt>
                <c:pt idx="8">
                  <c:v>Creative &amp; Digital Media</c:v>
                </c:pt>
                <c:pt idx="9">
                  <c:v>Autonomous Systems &amp; Robotics</c:v>
                </c:pt>
                <c:pt idx="10">
                  <c:v>Logistics &amp; Supply Chain</c:v>
                </c:pt>
                <c:pt idx="11">
                  <c:v>Aerospace &amp; Defense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17</c:v>
                </c:pt>
                <c:pt idx="1">
                  <c:v>13</c:v>
                </c:pt>
                <c:pt idx="2">
                  <c:v>11</c:v>
                </c:pt>
                <c:pt idx="3">
                  <c:v>10</c:v>
                </c:pt>
                <c:pt idx="4">
                  <c:v>8</c:v>
                </c:pt>
                <c:pt idx="5">
                  <c:v>5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5F-4AE1-A053-A6F6B2DA7E5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FY'26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Cybersecurity/IT</c:v>
                </c:pt>
                <c:pt idx="1">
                  <c:v>Advanced Manufacturing</c:v>
                </c:pt>
                <c:pt idx="2">
                  <c:v>Healthcare, Life Science, Bioinformatics</c:v>
                </c:pt>
                <c:pt idx="3">
                  <c:v>STEM Education</c:v>
                </c:pt>
                <c:pt idx="4">
                  <c:v>Entrepreneur Development</c:v>
                </c:pt>
                <c:pt idx="5">
                  <c:v>Environment &amp; Energy</c:v>
                </c:pt>
                <c:pt idx="6">
                  <c:v>Advanced Technology</c:v>
                </c:pt>
                <c:pt idx="7">
                  <c:v>Advanced Laboratory</c:v>
                </c:pt>
                <c:pt idx="8">
                  <c:v>Creative &amp; Digital Media</c:v>
                </c:pt>
                <c:pt idx="9">
                  <c:v>Autonomous Systems &amp; Robotics</c:v>
                </c:pt>
                <c:pt idx="10">
                  <c:v>Logistics &amp; Supply Chain</c:v>
                </c:pt>
                <c:pt idx="11">
                  <c:v>Aerospace &amp; Defense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15</c:v>
                </c:pt>
                <c:pt idx="1">
                  <c:v>16</c:v>
                </c:pt>
                <c:pt idx="2">
                  <c:v>9</c:v>
                </c:pt>
                <c:pt idx="3">
                  <c:v>15</c:v>
                </c:pt>
                <c:pt idx="4">
                  <c:v>15</c:v>
                </c:pt>
                <c:pt idx="5">
                  <c:v>11</c:v>
                </c:pt>
                <c:pt idx="6">
                  <c:v>3</c:v>
                </c:pt>
                <c:pt idx="7">
                  <c:v>2</c:v>
                </c:pt>
                <c:pt idx="8">
                  <c:v>3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5F-4AE1-A053-A6F6B2DA7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71850591"/>
        <c:axId val="871856351"/>
      </c:barChart>
      <c:catAx>
        <c:axId val="87185059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856351"/>
        <c:crosses val="autoZero"/>
        <c:auto val="1"/>
        <c:lblAlgn val="ctr"/>
        <c:lblOffset val="100"/>
        <c:noMultiLvlLbl val="0"/>
      </c:catAx>
      <c:valAx>
        <c:axId val="8718563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185059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Project Type FY'25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D2-4EC3-8B1E-4C3EAFF577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D2-4EC3-8B1E-4C3EAFF5777F}"/>
              </c:ext>
            </c:extLst>
          </c:dPt>
          <c:cat>
            <c:strRef>
              <c:f>Sheet1!$A$2:$A$3</c:f>
              <c:strCache>
                <c:ptCount val="2"/>
                <c:pt idx="0">
                  <c:v>Workforce Development</c:v>
                </c:pt>
                <c:pt idx="1">
                  <c:v>Infrastructure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52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3A-4841-B34D-16F259C1B4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Project Type FY'26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3AE-44EB-9F50-D9CBE8C2D97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3AE-44EB-9F50-D9CBE8C2D972}"/>
              </c:ext>
            </c:extLst>
          </c:dPt>
          <c:cat>
            <c:strRef>
              <c:f>Sheet1!$A$2:$A$3</c:f>
              <c:strCache>
                <c:ptCount val="2"/>
                <c:pt idx="0">
                  <c:v>Workforce Development</c:v>
                </c:pt>
                <c:pt idx="1">
                  <c:v>Infrastructure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51</c:v>
                </c:pt>
                <c:pt idx="1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DA-472B-86B9-7DDEB9B711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BD18C5-8C94-3549-AD00-A2491488F513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D08197-7F4B-884A-BB28-4BBDFB5803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481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ABB1BE-FE2C-4700-9DD4-CBB283CE61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270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152F2-CD96-91B5-B8CE-46663DBFB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866B9E-3CF9-33E6-B8F7-60CA2DD602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050EAB-B3D9-5277-5101-E54C57700F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>
                <a:solidFill>
                  <a:srgbClr val="37342D"/>
                </a:solidFill>
              </a:rPr>
              <a:t>Total funding requests vs received</a:t>
            </a: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>
                <a:solidFill>
                  <a:srgbClr val="37342D"/>
                </a:solidFill>
              </a:rPr>
              <a:t>Nearly double the amount of infrastructure applications received in the second round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4F37D3-BE3C-A2DA-D5DB-F8810C2515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24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 level overview of the awardees from Fiscal Year 2025.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33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657B0-0A98-2CBF-4678-78B4FFAE8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AA8067-00FE-9E76-0DF3-FC229BE6E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438F77-BE46-BD5D-C0A3-F4266E5C2D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Commission convened and developed a preliminary funding plan for Round 1 of </a:t>
            </a:r>
            <a:r>
              <a:rPr lang="en-US" err="1"/>
              <a:t>Equitech</a:t>
            </a:r>
            <a:r>
              <a:rPr lang="en-US"/>
              <a:t> Growth Fund. The final version will be available toward the end of Q2.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C3CB8-53A6-69CC-8E81-F3C11A1195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500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final piece of the puzzle is why all of you are likely on the call today – funding. This strategic investment executes on the vision Cultivate Maryland, the mission of Equitech Growth Commission’s strategic plan. As a funding vehicle, we hope to see a diverse array of projects awarded over the next 8 years. The target goal would be 87,000 jobs created in emerging and advanced industries. Priority given to jobs with high skill and middle skill occupation, with high-pay earning ceilings.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270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 minimum of 5 years.</a:t>
            </a:r>
          </a:p>
          <a:p>
            <a:r>
              <a:rPr lang="en-US"/>
              <a:t>if company is headquartered elsewhere, we will also ask for Good Standing there too. COGS – at the time of the award and during the entirety of the funded project.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728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E6146-5AC2-16C3-10AC-60D526573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56D155-B6E6-D1A8-B55C-6871EC704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1F90D9-EF51-DB8F-3608-BFD9FAEE4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Preferred cash match – not required</a:t>
            </a:r>
            <a:br>
              <a:rPr lang="en-US"/>
            </a:br>
            <a:r>
              <a:rPr lang="en-US"/>
              <a:t>Infrastructure Projects – focus on building physical infrastructure that supports innovative economy. Advanced manufacturing, laboratory, and advanced technology. Physical assets that accelerate innovation. </a:t>
            </a:r>
          </a:p>
          <a:p>
            <a:endParaRPr lang="en-US"/>
          </a:p>
          <a:p>
            <a:r>
              <a:rPr lang="en-US"/>
              <a:t>Workforce Development – creating or scaling programs, certifications or training programs that prepare </a:t>
            </a:r>
            <a:r>
              <a:rPr lang="en-US" err="1"/>
              <a:t>iinviduals</a:t>
            </a:r>
            <a:r>
              <a:rPr lang="en-US"/>
              <a:t> for short or long term job opportunities.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9D6CF9-0AD1-E1C5-8539-08F95B006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413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09C5A-D784-7C2C-D6FC-116423755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452734-2B0F-029D-34DB-3CC5EAC719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4DA5C7-31E0-DF78-0D80-BB026F3A1C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37996-41D2-AEB6-AC5F-C858024F71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22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C623DB-BE22-8AFB-B739-B3DB2EC56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6757E2-D5D6-9041-DD77-9B0F470296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D9FF55-EB0B-D620-9346-64751160A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FF6F4C-BE38-96B6-F74A-7F460D6049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67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>
                <a:solidFill>
                  <a:srgbClr val="37342D"/>
                </a:solidFill>
              </a:rPr>
              <a:t>Bar graph showing industry data</a:t>
            </a:r>
            <a:endParaRPr lang="en-US" dirty="0">
              <a:solidFill>
                <a:srgbClr val="DC4232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>
                <a:solidFill>
                  <a:srgbClr val="37342D"/>
                </a:solidFill>
              </a:rPr>
              <a:t>Applicant increase (25%) 74 to 93 applications</a:t>
            </a:r>
            <a:endParaRPr lang="en-US" dirty="0">
              <a:solidFill>
                <a:srgbClr val="DC4232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>
                <a:solidFill>
                  <a:srgbClr val="37342D"/>
                </a:solidFill>
                <a:ea typeface="Calibri"/>
                <a:cs typeface="Calibri"/>
              </a:rPr>
              <a:t>Top 5 – Advanced Manufacturing, Cybersecurity/IT, STEM Education, Entrepreneur Development, Environment &amp; Healthcare</a:t>
            </a:r>
            <a:endParaRPr lang="en-US" dirty="0">
              <a:solidFill>
                <a:srgbClr val="37342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ts val="1000"/>
              </a:spcBef>
              <a:buFont typeface="Arial"/>
              <a:buChar char="•"/>
            </a:pPr>
            <a:r>
              <a:rPr lang="en-US" dirty="0">
                <a:solidFill>
                  <a:srgbClr val="37342D"/>
                </a:solidFill>
              </a:rPr>
              <a:t>Total funding requests vs received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198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9E1BC-E0AF-52D2-BB09-B282FE654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65E35D-418B-4182-4E00-C7F1CEB3B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BC5E9C-0313-6AD0-D4FD-65EDAD37C7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AF79F8-9A40-C257-AA90-7F069FC375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D08197-7F4B-884A-BB28-4BBDFB58034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141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0C924-67DB-C94B-9FD8-73643604C6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367" y="2593116"/>
            <a:ext cx="5713266" cy="1526553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59A66C-34BB-CE4A-B3D8-817E89C71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367" y="4540714"/>
            <a:ext cx="5713266" cy="152655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" name="Insert Picture Here.png">
            <a:extLst>
              <a:ext uri="{FF2B5EF4-FFF2-40B4-BE49-F238E27FC236}">
                <a16:creationId xmlns:a16="http://schemas.microsoft.com/office/drawing/2014/main" id="{68753FD4-501C-49F7-B293-BD9111326F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50" t="31798" r="10951" b="6551"/>
          <a:stretch/>
        </p:blipFill>
        <p:spPr>
          <a:xfrm>
            <a:off x="6101309" y="4409898"/>
            <a:ext cx="6113986" cy="24481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7200456-B4E5-42C2-B9EC-214380B6DD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8" t="26856" r="-37" b="16441"/>
          <a:stretch/>
        </p:blipFill>
        <p:spPr>
          <a:xfrm>
            <a:off x="6074584" y="2107009"/>
            <a:ext cx="6123931" cy="2302889"/>
          </a:xfrm>
          <a:prstGeom prst="rect">
            <a:avLst/>
          </a:prstGeom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75D5C8D-AB6E-4D79-AAB5-D6C8EB50B28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367" y="220288"/>
            <a:ext cx="1904440" cy="701922"/>
          </a:xfrm>
          <a:prstGeom prst="rect">
            <a:avLst/>
          </a:prstGeom>
        </p:spPr>
      </p:pic>
      <p:pic>
        <p:nvPicPr>
          <p:cNvPr id="9" name="Picture 8" descr="A picture containing outdoor, sky, rock, nature&#10;&#10;Description automatically generated">
            <a:extLst>
              <a:ext uri="{FF2B5EF4-FFF2-40B4-BE49-F238E27FC236}">
                <a16:creationId xmlns:a16="http://schemas.microsoft.com/office/drawing/2014/main" id="{71FD0999-AA12-4524-9E01-6E5BFF0850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95" b="20462"/>
          <a:stretch/>
        </p:blipFill>
        <p:spPr>
          <a:xfrm>
            <a:off x="6096000" y="-9814"/>
            <a:ext cx="6096000" cy="244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38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39C717-01E0-6546-AA54-9ED6770A7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072568"/>
            <a:ext cx="6096000" cy="5352142"/>
          </a:xfrm>
        </p:spPr>
        <p:txBody>
          <a:bodyPr/>
          <a:lstStyle>
            <a:lvl1pPr marL="0" indent="0">
              <a:buNone/>
              <a:defRPr sz="3200">
                <a:solidFill>
                  <a:srgbClr val="37342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36AB4-7272-0D45-BB10-BA6FB6B45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041" y="2319455"/>
            <a:ext cx="5137268" cy="3867082"/>
          </a:xfrm>
        </p:spPr>
        <p:txBody>
          <a:bodyPr/>
          <a:lstStyle>
            <a:lvl1pPr marL="0" indent="0">
              <a:buNone/>
              <a:defRPr sz="1600">
                <a:solidFill>
                  <a:srgbClr val="37342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639D4-B374-1749-A20E-3275F38C6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72DF3-E830-034B-B32E-77104FF18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435861"/>
            <a:ext cx="2743200" cy="365125"/>
          </a:xfrm>
        </p:spPr>
        <p:txBody>
          <a:bodyPr/>
          <a:lstStyle/>
          <a:p>
            <a:fld id="{9234646E-0CC0-F746-9F17-F76E1333798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F702CFD-34DB-4845-9276-C08D4B2A4BD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1041" y="1330504"/>
            <a:ext cx="5137268" cy="70617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2853B14-6288-504B-9346-F4678E5D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6D36591-4FEF-4DAE-9E95-754B80679811}"/>
              </a:ext>
            </a:extLst>
          </p:cNvPr>
          <p:cNvSpPr/>
          <p:nvPr userDrawn="1"/>
        </p:nvSpPr>
        <p:spPr>
          <a:xfrm>
            <a:off x="601656" y="2155207"/>
            <a:ext cx="513093" cy="457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9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F8444F3-7DB7-4111-8FCF-27F8B6602E26}"/>
              </a:ext>
            </a:extLst>
          </p:cNvPr>
          <p:cNvGrpSpPr/>
          <p:nvPr userDrawn="1"/>
        </p:nvGrpSpPr>
        <p:grpSpPr>
          <a:xfrm>
            <a:off x="7501350" y="1652928"/>
            <a:ext cx="4114800" cy="4076489"/>
            <a:chOff x="6221110" y="1657230"/>
            <a:chExt cx="5520150" cy="407648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B78E10D-EA05-4417-8B07-3AFF2B28DEE8}"/>
                </a:ext>
              </a:extLst>
            </p:cNvPr>
            <p:cNvGrpSpPr/>
            <p:nvPr userDrawn="1"/>
          </p:nvGrpSpPr>
          <p:grpSpPr>
            <a:xfrm>
              <a:off x="6221110" y="1657230"/>
              <a:ext cx="5520150" cy="4076489"/>
              <a:chOff x="211871" y="1262615"/>
              <a:chExt cx="4906538" cy="490653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65D28F8-DF40-4C35-9F88-6E27BAEC654E}"/>
                  </a:ext>
                </a:extLst>
              </p:cNvPr>
              <p:cNvSpPr/>
              <p:nvPr userDrawn="1"/>
            </p:nvSpPr>
            <p:spPr>
              <a:xfrm>
                <a:off x="211872" y="1262615"/>
                <a:ext cx="4906537" cy="4906536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664908E1-36D3-42FE-99E4-A3E3557F18BD}"/>
                  </a:ext>
                </a:extLst>
              </p:cNvPr>
              <p:cNvSpPr/>
              <p:nvPr userDrawn="1"/>
            </p:nvSpPr>
            <p:spPr>
              <a:xfrm>
                <a:off x="211871" y="6123431"/>
                <a:ext cx="4906537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D117355-9858-4CB3-B931-8D2FFC777EE4}"/>
                </a:ext>
              </a:extLst>
            </p:cNvPr>
            <p:cNvSpPr/>
            <p:nvPr userDrawn="1"/>
          </p:nvSpPr>
          <p:spPr>
            <a:xfrm>
              <a:off x="6525762" y="2056170"/>
              <a:ext cx="498613" cy="406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BB7F24-DC5A-6A48-B4F5-DAA7FF296BF0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tedcomd.com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CA4D34-FED2-2F47-BD80-CFD439745EC6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2B724C-92B9-3749-AA4A-108662AB9364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1018477" y="1652928"/>
            <a:ext cx="5520149" cy="4038504"/>
          </a:xfrm>
        </p:spPr>
        <p:txBody>
          <a:bodyPr/>
          <a:lstStyle>
            <a:lvl1pPr>
              <a:buNone/>
              <a:defRPr>
                <a:solidFill>
                  <a:srgbClr val="37342D"/>
                </a:solidFill>
              </a:defRPr>
            </a:lvl1pPr>
          </a:lstStyle>
          <a:p>
            <a:r>
              <a:rPr lang="en-US"/>
              <a:t>Headshot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C30FBE0-5E2B-4BF3-A027-627FA50A39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28442" y="2271802"/>
            <a:ext cx="3701558" cy="3122237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normAutofit/>
          </a:bodyPr>
          <a:lstStyle>
            <a:lvl1pPr>
              <a:buNone/>
              <a:defRPr sz="2000">
                <a:solidFill>
                  <a:schemeClr val="accent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Name, Title, Email, Phone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C64256-2792-44C4-8568-59AAD83050D5}"/>
              </a:ext>
            </a:extLst>
          </p:cNvPr>
          <p:cNvSpPr txBox="1"/>
          <p:nvPr userDrawn="1"/>
        </p:nvSpPr>
        <p:spPr>
          <a:xfrm>
            <a:off x="735980" y="23560"/>
            <a:ext cx="8854069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600" b="1">
                <a:solidFill>
                  <a:schemeClr val="accent4">
                    <a:lumMod val="50000"/>
                  </a:schemeClr>
                </a:solidFill>
              </a:rPr>
              <a:t>Contact Information</a:t>
            </a:r>
            <a:endParaRPr lang="en-US" sz="2000" b="1">
              <a:solidFill>
                <a:schemeClr val="accent4">
                  <a:lumMod val="50000"/>
                </a:schemeClr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2091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70AFA59-F029-4D84-9F39-9EF461B601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40" t="8953" b="30860"/>
          <a:stretch/>
        </p:blipFill>
        <p:spPr>
          <a:xfrm>
            <a:off x="6096000" y="2027303"/>
            <a:ext cx="6096000" cy="28033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545A208-65E7-45F3-9702-FDCB785336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43802"/>
          <a:stretch/>
        </p:blipFill>
        <p:spPr>
          <a:xfrm>
            <a:off x="6081247" y="4511139"/>
            <a:ext cx="6110753" cy="23468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89D41D-A67B-4A87-AB26-9FB7D916EB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60" t="16443" b="29914"/>
          <a:stretch/>
        </p:blipFill>
        <p:spPr>
          <a:xfrm>
            <a:off x="6096000" y="0"/>
            <a:ext cx="6096000" cy="23292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0DAE39-DF40-49E5-9EF5-9B1F16D99FA4}"/>
              </a:ext>
            </a:extLst>
          </p:cNvPr>
          <p:cNvSpPr txBox="1"/>
          <p:nvPr userDrawn="1"/>
        </p:nvSpPr>
        <p:spPr>
          <a:xfrm>
            <a:off x="1464813" y="4103497"/>
            <a:ext cx="3358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0" spc="300">
                <a:solidFill>
                  <a:schemeClr val="accent4">
                    <a:lumMod val="50000"/>
                  </a:schemeClr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tedcomd.com</a:t>
            </a: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EBFC8E7-78D6-4D0C-8265-DBCEE5F169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32882" y="2754503"/>
            <a:ext cx="3430235" cy="126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1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3ED59-0CD2-40B7-B8BB-6224D2D8C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259E9-35E0-4CF8-BF0E-A387BF9919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1B763-F25F-401F-905C-401362C69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60BEDA-AC9E-41D1-BC1F-CFDACB58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0D66A-2DB0-435E-A72F-0B991F821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84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47C8D-28AD-435A-A750-60A0B570D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5E60A0-1895-4213-B75E-D396F32FF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CB2EA-4585-4FF1-8213-2A03766F3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6C93A5-EECD-4543-9EBF-C4DA5F14F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A6D07-32B1-4A65-A34B-AD642E458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51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AE4D-39DA-40E9-967A-2AF31D22F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9AF2D9-5CE6-4FB6-8546-6213A37380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4CE88-B5C2-40CE-929D-171EFE331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2254F7-D064-4D92-951F-CE6294492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FE41A-F5FD-453E-B22E-519E7E22C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4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FCFC2-1365-47B6-A33D-3251F9FAB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174E5-3523-4F4C-9088-CC4A45C43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00226-6B8D-4DBE-AC14-C7DFD8F9D0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D8A28A-5799-474D-B4B1-28DB8C18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A8452-BE75-4BDC-A9F2-238844FD5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0EDE2D-F2E1-4D9B-AA4B-5AF8539F9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679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A5107-044B-4705-960C-05D2C78D1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F7244-477E-40D4-A586-A7E09B33D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CD5D79-FA0C-4E7F-9EA1-14446F2CA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B30C4-6CD1-4375-8070-D15D7DF370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830F3-2988-4EAE-942C-69F48CFD21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87C4F7-CD55-41A3-826F-6ABAAB649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6B1B84C-F0C1-4442-B761-52070B8F1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23B223-DB65-43BC-82E7-112BF1B08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575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0B2F1-BC0A-4CC9-8CBF-EFA2B5A44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7F8524-886E-498A-9DB4-9F490055E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7425C6-FB15-4327-A207-4CB2FAC6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7EAE51-F339-45EA-9ADB-65E0677B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31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4E2D268-14DF-40A2-9E22-3B4647108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D969FF-39DE-4511-A6CB-30D0BAF8E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A33FE-41BF-4CEA-9AE1-65BB6B8F0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614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E4047-3EDD-2F4F-96F6-BD1C96069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/>
              <a:t>tedcomd.com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22959-3D81-5946-9A2C-34E721E1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9234646E-0CC0-F746-9F17-F76E133379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3D8D7A-C799-6143-8B0D-3DC4C6A4357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390854"/>
            <a:ext cx="11189149" cy="4765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17ECD04-5D10-2F40-BCB8-8453ADF9F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49631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B630E-1B3A-43AE-9BDA-8E1B2233D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17B9CC-4A75-4FD2-BB62-E8F640A160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64A0F8-6E7C-4631-AD76-6704EE1988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A3990-236A-49F5-BE47-EF572E05D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7B229-6EBE-4833-9FC7-6DF5F8900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CC842-D0B9-4036-9EA8-0E47F45BF6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40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C3187-CCE1-4CB5-95A3-8E3391AFF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31F7ED-3A9A-4A05-9868-F576404431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B4F39F-FC4A-4036-BE83-360733793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A7608F-A693-4FE3-A8CC-2C1D484EF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826F98-0D73-4043-8E5A-1BD98E89A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A1BF68-C2F5-4DF5-94D1-FA99192E0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09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6D982-97E4-43F1-B638-170A35BF5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CB7D01-A0A7-44A7-8FEF-9C45CEE6D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91447F-0919-4CBA-B914-AF93175E2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84B09-5DBC-49A3-AC0E-EDAA14B55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6B0C7-7E40-4C9A-A084-A59A96CCE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2260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4F5A42-8024-4585-81AF-41EEB1BFBB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2B9719-A87F-41FE-9EF9-FE188FA38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2DEF47-7EE9-44D1-9EA9-A1730AD76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6F85B-AD61-42F9-A856-4C3329249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F0CB84-5000-49B9-B541-F1AB1B0B7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52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UR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5382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o UR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4073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A6D086E-BC19-4495-B0F8-C3B1CD4758B4}"/>
              </a:ext>
            </a:extLst>
          </p:cNvPr>
          <p:cNvGrpSpPr/>
          <p:nvPr userDrawn="1"/>
        </p:nvGrpSpPr>
        <p:grpSpPr>
          <a:xfrm>
            <a:off x="245031" y="1243560"/>
            <a:ext cx="4906538" cy="4906536"/>
            <a:chOff x="245031" y="1243560"/>
            <a:chExt cx="4906538" cy="490653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A9F5A41-760D-4A27-B84D-30B6487157E6}"/>
                </a:ext>
              </a:extLst>
            </p:cNvPr>
            <p:cNvGrpSpPr/>
            <p:nvPr userDrawn="1"/>
          </p:nvGrpSpPr>
          <p:grpSpPr>
            <a:xfrm>
              <a:off x="245031" y="1243560"/>
              <a:ext cx="4906538" cy="4906536"/>
              <a:chOff x="211871" y="1262615"/>
              <a:chExt cx="4906538" cy="4906536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9D49053-C72D-4680-92F3-7F87F4DB72EE}"/>
                  </a:ext>
                </a:extLst>
              </p:cNvPr>
              <p:cNvSpPr/>
              <p:nvPr userDrawn="1"/>
            </p:nvSpPr>
            <p:spPr>
              <a:xfrm>
                <a:off x="211872" y="1262615"/>
                <a:ext cx="4906537" cy="4906536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9BD13E8-C65A-4C58-A38B-F63B8A34888A}"/>
                  </a:ext>
                </a:extLst>
              </p:cNvPr>
              <p:cNvSpPr/>
              <p:nvPr userDrawn="1"/>
            </p:nvSpPr>
            <p:spPr>
              <a:xfrm>
                <a:off x="211871" y="6123431"/>
                <a:ext cx="4906537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EC47A1B-C13E-4E47-95FD-97D4DE01988B}"/>
                </a:ext>
              </a:extLst>
            </p:cNvPr>
            <p:cNvSpPr/>
            <p:nvPr userDrawn="1"/>
          </p:nvSpPr>
          <p:spPr>
            <a:xfrm>
              <a:off x="515818" y="2384926"/>
              <a:ext cx="443188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FE60A4-0FD0-724B-A91C-B5F0F4B69A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/>
              <a:t>tedcomd.com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A2E02-8949-4C4A-9272-AB5B5E6C18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9234646E-0CC0-F746-9F17-F76E133379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BE16A2B4-1C89-6D4B-B876-94A067ACC577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5392615" y="1311964"/>
            <a:ext cx="6283569" cy="4811467"/>
          </a:xfrm>
        </p:spPr>
        <p:txBody>
          <a:bodyPr/>
          <a:lstStyle>
            <a:lvl1pPr>
              <a:buNone/>
              <a:defRPr>
                <a:solidFill>
                  <a:srgbClr val="37342D"/>
                </a:solidFill>
              </a:defRPr>
            </a:lvl1pPr>
          </a:lstStyle>
          <a:p>
            <a:r>
              <a:rPr lang="en-US"/>
              <a:t>Click icon to add chart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7251E56-93FC-3746-9DF0-F2B9560CC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817" y="2524538"/>
            <a:ext cx="4446476" cy="3344449"/>
          </a:xfrm>
        </p:spPr>
        <p:txBody>
          <a:bodyPr/>
          <a:lstStyle>
            <a:lvl1pPr marL="0" indent="0">
              <a:buNone/>
              <a:defRPr sz="1600">
                <a:solidFill>
                  <a:srgbClr val="27251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8F71E55-91E8-954D-B7CA-60EDFEA7A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387B75E-1F66-8642-A45E-F22ACC6B2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17" y="1311964"/>
            <a:ext cx="4446476" cy="955497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224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A6D086E-BC19-4495-B0F8-C3B1CD4758B4}"/>
              </a:ext>
            </a:extLst>
          </p:cNvPr>
          <p:cNvGrpSpPr/>
          <p:nvPr userDrawn="1"/>
        </p:nvGrpSpPr>
        <p:grpSpPr>
          <a:xfrm>
            <a:off x="245031" y="1243560"/>
            <a:ext cx="4906538" cy="4906536"/>
            <a:chOff x="245031" y="1243560"/>
            <a:chExt cx="4906538" cy="490653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A9F5A41-760D-4A27-B84D-30B6487157E6}"/>
                </a:ext>
              </a:extLst>
            </p:cNvPr>
            <p:cNvGrpSpPr/>
            <p:nvPr userDrawn="1"/>
          </p:nvGrpSpPr>
          <p:grpSpPr>
            <a:xfrm>
              <a:off x="245031" y="1243560"/>
              <a:ext cx="4906538" cy="4906536"/>
              <a:chOff x="211871" y="1262615"/>
              <a:chExt cx="4906538" cy="4906536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9D49053-C72D-4680-92F3-7F87F4DB72EE}"/>
                  </a:ext>
                </a:extLst>
              </p:cNvPr>
              <p:cNvSpPr/>
              <p:nvPr userDrawn="1"/>
            </p:nvSpPr>
            <p:spPr>
              <a:xfrm>
                <a:off x="211872" y="1262615"/>
                <a:ext cx="4906537" cy="4906536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9BD13E8-C65A-4C58-A38B-F63B8A34888A}"/>
                  </a:ext>
                </a:extLst>
              </p:cNvPr>
              <p:cNvSpPr/>
              <p:nvPr userDrawn="1"/>
            </p:nvSpPr>
            <p:spPr>
              <a:xfrm>
                <a:off x="211871" y="6123431"/>
                <a:ext cx="4906537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EC47A1B-C13E-4E47-95FD-97D4DE01988B}"/>
                </a:ext>
              </a:extLst>
            </p:cNvPr>
            <p:cNvSpPr/>
            <p:nvPr userDrawn="1"/>
          </p:nvSpPr>
          <p:spPr>
            <a:xfrm>
              <a:off x="515818" y="2384926"/>
              <a:ext cx="443188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FE60A4-0FD0-724B-A91C-B5F0F4B69A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/>
              <a:t>tedcomd.com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3A2E02-8949-4C4A-9272-AB5B5E6C18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9234646E-0CC0-F746-9F17-F76E133379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7251E56-93FC-3746-9DF0-F2B9560CC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817" y="2524538"/>
            <a:ext cx="4446476" cy="3344449"/>
          </a:xfrm>
        </p:spPr>
        <p:txBody>
          <a:bodyPr/>
          <a:lstStyle>
            <a:lvl1pPr marL="0" indent="0">
              <a:buNone/>
              <a:defRPr sz="1600">
                <a:solidFill>
                  <a:srgbClr val="27251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8F71E55-91E8-954D-B7CA-60EDFEA7A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387B75E-1F66-8642-A45E-F22ACC6B2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17" y="1311964"/>
            <a:ext cx="4446476" cy="955497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F30F4D3-AC0F-4635-B179-925692530234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503982" y="1311964"/>
            <a:ext cx="6172200" cy="45490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714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12905-AB41-D143-8D03-150CED95DD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565" y="1411357"/>
            <a:ext cx="5456583" cy="4765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625B43-CA93-214D-876D-D29E4A54DF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9" y="1411357"/>
            <a:ext cx="5522843" cy="4765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4E4047-3EDD-2F4F-96F6-BD1C96069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F22959-3D81-5946-9A2C-34E721E19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599E327B-2278-1040-AE17-48D6C9543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971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E47466D-3D86-4D59-9C20-E2F4AB4CBDAF}"/>
              </a:ext>
            </a:extLst>
          </p:cNvPr>
          <p:cNvGrpSpPr/>
          <p:nvPr userDrawn="1"/>
        </p:nvGrpSpPr>
        <p:grpSpPr>
          <a:xfrm>
            <a:off x="288157" y="1271722"/>
            <a:ext cx="5680460" cy="4906536"/>
            <a:chOff x="245031" y="1243560"/>
            <a:chExt cx="4906538" cy="4906536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E767941-7757-4574-9D00-6428E3F57523}"/>
                </a:ext>
              </a:extLst>
            </p:cNvPr>
            <p:cNvGrpSpPr/>
            <p:nvPr userDrawn="1"/>
          </p:nvGrpSpPr>
          <p:grpSpPr>
            <a:xfrm>
              <a:off x="245031" y="1243560"/>
              <a:ext cx="4906538" cy="4906536"/>
              <a:chOff x="211871" y="1262615"/>
              <a:chExt cx="4906538" cy="490653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77DDE2CC-7DA2-4B14-877B-4A7D3419D7E0}"/>
                  </a:ext>
                </a:extLst>
              </p:cNvPr>
              <p:cNvSpPr/>
              <p:nvPr userDrawn="1"/>
            </p:nvSpPr>
            <p:spPr>
              <a:xfrm>
                <a:off x="211872" y="1262615"/>
                <a:ext cx="4906537" cy="4906536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8B65F0D-D146-41AA-998B-A0413A0F9878}"/>
                  </a:ext>
                </a:extLst>
              </p:cNvPr>
              <p:cNvSpPr/>
              <p:nvPr userDrawn="1"/>
            </p:nvSpPr>
            <p:spPr>
              <a:xfrm>
                <a:off x="211871" y="6123431"/>
                <a:ext cx="4906537" cy="45719"/>
              </a:xfrm>
              <a:prstGeom prst="rect">
                <a:avLst/>
              </a:prstGeom>
              <a:solidFill>
                <a:srgbClr val="F0AB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AF24F6B-4710-47C6-8C62-2DEC6853D430}"/>
                </a:ext>
              </a:extLst>
            </p:cNvPr>
            <p:cNvSpPr/>
            <p:nvPr userDrawn="1"/>
          </p:nvSpPr>
          <p:spPr>
            <a:xfrm>
              <a:off x="515818" y="2384926"/>
              <a:ext cx="443188" cy="45719"/>
            </a:xfrm>
            <a:prstGeom prst="rect">
              <a:avLst/>
            </a:prstGeom>
            <a:solidFill>
              <a:srgbClr val="F0AB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8AF92E5-BDD3-4AC0-A231-73F447E24A55}"/>
              </a:ext>
            </a:extLst>
          </p:cNvPr>
          <p:cNvGrpSpPr/>
          <p:nvPr userDrawn="1"/>
        </p:nvGrpSpPr>
        <p:grpSpPr>
          <a:xfrm>
            <a:off x="6220686" y="1271721"/>
            <a:ext cx="5680461" cy="4906536"/>
            <a:chOff x="245031" y="1243560"/>
            <a:chExt cx="4906538" cy="490653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BDF8127-9385-47A9-B0F4-463A08AFBADB}"/>
                </a:ext>
              </a:extLst>
            </p:cNvPr>
            <p:cNvGrpSpPr/>
            <p:nvPr userDrawn="1"/>
          </p:nvGrpSpPr>
          <p:grpSpPr>
            <a:xfrm>
              <a:off x="245031" y="1243560"/>
              <a:ext cx="4906538" cy="4906536"/>
              <a:chOff x="211871" y="1262615"/>
              <a:chExt cx="4906538" cy="4906536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1530353-E881-423F-AD3C-026524AF5ADE}"/>
                  </a:ext>
                </a:extLst>
              </p:cNvPr>
              <p:cNvSpPr/>
              <p:nvPr userDrawn="1"/>
            </p:nvSpPr>
            <p:spPr>
              <a:xfrm>
                <a:off x="211872" y="1262615"/>
                <a:ext cx="4906537" cy="4906536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C070CC16-EF29-4CF2-81CE-825ECB947299}"/>
                  </a:ext>
                </a:extLst>
              </p:cNvPr>
              <p:cNvSpPr/>
              <p:nvPr userDrawn="1"/>
            </p:nvSpPr>
            <p:spPr>
              <a:xfrm>
                <a:off x="211871" y="6123431"/>
                <a:ext cx="4906537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3A6A288-47BA-4092-BAF3-7366F5E93C5A}"/>
                </a:ext>
              </a:extLst>
            </p:cNvPr>
            <p:cNvSpPr/>
            <p:nvPr userDrawn="1"/>
          </p:nvSpPr>
          <p:spPr>
            <a:xfrm>
              <a:off x="515818" y="2384926"/>
              <a:ext cx="443188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535162-14E1-4D4D-8CBB-63BCA661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/>
              <a:t>tedcomd.com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3DA2C-AF48-9A42-A0F9-B67C11E32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9234646E-0CC0-F746-9F17-F76E133379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97BFA3-1B09-DB4D-9244-E332542E0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506B8CC0-7F9A-4999-B6EA-F38955F81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816" y="2524538"/>
            <a:ext cx="5115549" cy="3344449"/>
          </a:xfrm>
        </p:spPr>
        <p:txBody>
          <a:bodyPr/>
          <a:lstStyle>
            <a:lvl1pPr marL="0" indent="0">
              <a:buNone/>
              <a:defRPr sz="1600">
                <a:solidFill>
                  <a:srgbClr val="27251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2BA7FE3-C17B-47CB-8B26-198F29933C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816" y="1311964"/>
            <a:ext cx="5115549" cy="955497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6C9B8772-4592-42F7-8FCC-9FED6AF0FA1F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6534185" y="2524538"/>
            <a:ext cx="5141998" cy="3344449"/>
          </a:xfrm>
        </p:spPr>
        <p:txBody>
          <a:bodyPr/>
          <a:lstStyle>
            <a:lvl1pPr marL="0" indent="0">
              <a:buNone/>
              <a:defRPr sz="1600">
                <a:solidFill>
                  <a:srgbClr val="27251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2C4FD4B-CAD9-4AE4-88F9-4952E4DFF732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6534185" y="1311964"/>
            <a:ext cx="5141998" cy="955497"/>
          </a:xfrm>
        </p:spPr>
        <p:txBody>
          <a:bodyPr anchor="b">
            <a:norm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652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4164DB-DA2A-B74C-97B7-3E11F9DD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1D1719-63D8-B94D-8B20-68A088BE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FB1F0A5-31B1-6C49-8319-AB7E2127E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188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13D00-4FFB-A843-A02D-5B380B7A5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11964"/>
            <a:ext cx="6172200" cy="454908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FAE5CE-5EDD-114F-B5A1-3F2097712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524538"/>
            <a:ext cx="3932237" cy="3344449"/>
          </a:xfrm>
        </p:spPr>
        <p:txBody>
          <a:bodyPr/>
          <a:lstStyle>
            <a:lvl1pPr marL="0" indent="0">
              <a:buNone/>
              <a:defRPr sz="1600">
                <a:solidFill>
                  <a:srgbClr val="37342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FA6C75-E425-A545-95E3-7E7EC7360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C4749-124F-564A-B80D-AD816D800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06C9D06-3589-0A44-A1AD-64BBC754C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A1B9DA7-CB80-6749-BA98-5F87B337C24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839787" y="1311964"/>
            <a:ext cx="3932238" cy="955497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3633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492ABB1-29FA-4337-AB0C-64B46D5185BC}"/>
              </a:ext>
            </a:extLst>
          </p:cNvPr>
          <p:cNvGrpSpPr/>
          <p:nvPr userDrawn="1"/>
        </p:nvGrpSpPr>
        <p:grpSpPr>
          <a:xfrm>
            <a:off x="363285" y="1271722"/>
            <a:ext cx="5532780" cy="4906536"/>
            <a:chOff x="245031" y="1243560"/>
            <a:chExt cx="4906538" cy="4906536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8630EAB-056B-405F-9E25-415EBBCEB482}"/>
                </a:ext>
              </a:extLst>
            </p:cNvPr>
            <p:cNvGrpSpPr/>
            <p:nvPr userDrawn="1"/>
          </p:nvGrpSpPr>
          <p:grpSpPr>
            <a:xfrm>
              <a:off x="245031" y="1243560"/>
              <a:ext cx="4906538" cy="4906536"/>
              <a:chOff x="211871" y="1262615"/>
              <a:chExt cx="4906538" cy="490653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2D017D-18A1-4F4D-A0D4-02D314FED09F}"/>
                  </a:ext>
                </a:extLst>
              </p:cNvPr>
              <p:cNvSpPr/>
              <p:nvPr userDrawn="1"/>
            </p:nvSpPr>
            <p:spPr>
              <a:xfrm>
                <a:off x="211872" y="1262615"/>
                <a:ext cx="4906537" cy="4906536"/>
              </a:xfrm>
              <a:prstGeom prst="rect">
                <a:avLst/>
              </a:prstGeom>
              <a:solidFill>
                <a:srgbClr val="EAEA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DC5A897-2B84-4F81-979F-3A973B2198C3}"/>
                  </a:ext>
                </a:extLst>
              </p:cNvPr>
              <p:cNvSpPr/>
              <p:nvPr userDrawn="1"/>
            </p:nvSpPr>
            <p:spPr>
              <a:xfrm>
                <a:off x="211871" y="6123431"/>
                <a:ext cx="4906537" cy="4571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13B1C1D-EDF4-43C2-94CE-0F32BB56CC75}"/>
                </a:ext>
              </a:extLst>
            </p:cNvPr>
            <p:cNvSpPr/>
            <p:nvPr userDrawn="1"/>
          </p:nvSpPr>
          <p:spPr>
            <a:xfrm>
              <a:off x="515818" y="2384926"/>
              <a:ext cx="443188" cy="457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39C717-01E0-6546-AA54-9ED6770A7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1072567"/>
            <a:ext cx="6096000" cy="5363294"/>
          </a:xfrm>
        </p:spPr>
        <p:txBody>
          <a:bodyPr/>
          <a:lstStyle>
            <a:lvl1pPr marL="0" indent="0">
              <a:buNone/>
              <a:defRPr sz="3200">
                <a:solidFill>
                  <a:srgbClr val="37342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D36AB4-7272-0D45-BB10-BA6FB6B456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041" y="2621653"/>
            <a:ext cx="5137268" cy="3564884"/>
          </a:xfrm>
        </p:spPr>
        <p:txBody>
          <a:bodyPr/>
          <a:lstStyle>
            <a:lvl1pPr marL="0" indent="0">
              <a:buNone/>
              <a:defRPr sz="1600">
                <a:solidFill>
                  <a:srgbClr val="37342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2639D4-B374-1749-A20E-3275F38C6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72DF3-E830-034B-B32E-77104FF18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06948" y="6435861"/>
            <a:ext cx="2743200" cy="365125"/>
          </a:xfrm>
        </p:spPr>
        <p:txBody>
          <a:bodyPr/>
          <a:lstStyle/>
          <a:p>
            <a:fld id="{9234646E-0CC0-F746-9F17-F76E1333798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7F702CFD-34DB-4845-9276-C08D4B2A4BD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561041" y="1489319"/>
            <a:ext cx="5137268" cy="706173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12853B14-6288-504B-9346-F4678E5D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162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B15F7F-7037-F442-B8D2-B6CF949513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6445" y="1451113"/>
            <a:ext cx="10807355" cy="472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C482F-3143-7C4C-BDCD-2C6D4CF3FE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6931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300"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r>
              <a:rPr lang="en-US"/>
              <a:t>tedcomd.com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DBCB1-8807-954A-961D-3FFB845A8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46704" y="64646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234646E-0CC0-F746-9F17-F76E133379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itle Placeholder 19">
            <a:extLst>
              <a:ext uri="{FF2B5EF4-FFF2-40B4-BE49-F238E27FC236}">
                <a16:creationId xmlns:a16="http://schemas.microsoft.com/office/drawing/2014/main" id="{8C0EF525-286E-E44C-BF4F-6D21C48F4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45" y="266552"/>
            <a:ext cx="9067204" cy="523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94BABF-9CB2-4255-A436-29AD2849444F}"/>
              </a:ext>
            </a:extLst>
          </p:cNvPr>
          <p:cNvGrpSpPr/>
          <p:nvPr userDrawn="1"/>
        </p:nvGrpSpPr>
        <p:grpSpPr>
          <a:xfrm>
            <a:off x="0" y="472951"/>
            <a:ext cx="410776" cy="110439"/>
            <a:chOff x="0" y="472951"/>
            <a:chExt cx="410776" cy="110439"/>
          </a:xfrm>
          <a:solidFill>
            <a:schemeClr val="tx1"/>
          </a:solidFill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43E75096-C615-4EF7-BED2-A02AA4ADD9E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0" y="528171"/>
              <a:ext cx="347870" cy="0"/>
            </a:xfrm>
            <a:prstGeom prst="line">
              <a:avLst/>
            </a:prstGeom>
            <a:grpFill/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08425D2-17E4-416A-939F-F0A2C472BCD5}"/>
                </a:ext>
              </a:extLst>
            </p:cNvPr>
            <p:cNvSpPr/>
            <p:nvPr userDrawn="1"/>
          </p:nvSpPr>
          <p:spPr>
            <a:xfrm>
              <a:off x="300337" y="472951"/>
              <a:ext cx="110439" cy="110439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/>
            </a:p>
          </p:txBody>
        </p:sp>
      </p:grp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C668ABA-0641-44A9-8C87-CFB25A2D4AA5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482768" y="195207"/>
            <a:ext cx="1507136" cy="55548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B01B0C1-1D76-4EB0-B067-907EFA8FEB66}"/>
              </a:ext>
            </a:extLst>
          </p:cNvPr>
          <p:cNvSpPr/>
          <p:nvPr userDrawn="1"/>
        </p:nvSpPr>
        <p:spPr>
          <a:xfrm>
            <a:off x="0" y="6811580"/>
            <a:ext cx="12192000" cy="46420"/>
          </a:xfrm>
          <a:prstGeom prst="rect">
            <a:avLst/>
          </a:prstGeom>
          <a:solidFill>
            <a:srgbClr val="F0AB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3858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8" r:id="rId3"/>
    <p:sldLayoutId id="214748366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62" r:id="rId10"/>
    <p:sldLayoutId id="2147483660" r:id="rId11"/>
    <p:sldLayoutId id="2147483663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4">
              <a:lumMod val="50000"/>
            </a:schemeClr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7342D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95000"/>
        <a:buFont typeface="Wingdings" pitchFamily="2" charset="2"/>
        <a:buChar char="§"/>
        <a:defRPr sz="2400" kern="1200">
          <a:solidFill>
            <a:srgbClr val="37342D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90000"/>
        <a:buFont typeface="Courier New" panose="02070309020205020404" pitchFamily="49" charset="0"/>
        <a:buChar char="o"/>
        <a:defRPr sz="2000" kern="1200">
          <a:solidFill>
            <a:srgbClr val="37342D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7342D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Wingdings" pitchFamily="2" charset="2"/>
        <a:buChar char="q"/>
        <a:defRPr sz="1800" kern="1200">
          <a:solidFill>
            <a:srgbClr val="37342D"/>
          </a:solidFill>
          <a:latin typeface="+mn-lt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B1C70A-A763-4AD3-81EB-1BCE74A6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8180-B461-4C23-B6B1-A76601D2B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B9BE0B-82FE-4A89-A562-C51CF322DE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DC30C-AE58-464B-9E8C-8BF33778A5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931D5-AB01-4EBA-A4B9-A6E3A947A5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C84DC-584D-46D0-9243-76964A65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48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edco.jotform.com/26085589977407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comd.com/sites/default/files/2024-10/Equitech%20Growth%20Commission%20Preliminary%20Strategic%20Plan%20Funding%20Plan%20Priorities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comd.com/sites/default/files/2026-04/Equitech%20Growth%20Fund%20RFA_2026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dcomd.com/sites/default/files/2026-04/Equitech%20Growth%20Fund%20RFA_2026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3154D-1BC6-4C4F-85CF-58F0E3E152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Open Sans"/>
                <a:cs typeface="Open Sans"/>
              </a:rPr>
              <a:t>Equitech Growth Fund </a:t>
            </a:r>
            <a:br>
              <a:rPr lang="en-US" dirty="0"/>
            </a:br>
            <a:r>
              <a:rPr lang="en-US" dirty="0">
                <a:ea typeface="Open Sans"/>
                <a:cs typeface="Open Sans"/>
              </a:rPr>
              <a:t>Webinar II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E3D038-C05B-456E-BC2F-5564CD43E3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We will begin shortly.</a:t>
            </a:r>
          </a:p>
          <a:p>
            <a:r>
              <a:rPr lang="en-US"/>
              <a:t>Grab a pen and notepad for note taking.</a:t>
            </a:r>
          </a:p>
        </p:txBody>
      </p:sp>
    </p:spTree>
    <p:extLst>
      <p:ext uri="{BB962C8B-B14F-4D97-AF65-F5344CB8AC3E}">
        <p14:creationId xmlns:p14="http://schemas.microsoft.com/office/powerpoint/2010/main" val="239127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6414-7BBD-F5B2-8B78-5154DA917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13F742-EA6C-C34E-5B32-0C4D9E604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0DFA27-DB1E-FD92-3110-A5C552244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9D43B-A34F-E33C-DBFE-2E5B6C4EDD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046388"/>
            <a:ext cx="11189149" cy="50788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Open Sans"/>
                <a:cs typeface="Open Sans"/>
              </a:rPr>
              <a:t>Entrepreneur Development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Non-traditional Incubators, Accelerators, Venture Studios related to manufacturing start-ups </a:t>
            </a:r>
            <a:endParaRPr lang="en-US" b="1" dirty="0"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Entrepreneur education programs/academies aligned with priority industry areas </a:t>
            </a:r>
            <a:endParaRPr lang="en-US" b="1" dirty="0"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Innovation Districts </a:t>
            </a:r>
            <a:endParaRPr lang="en-US" b="1" dirty="0"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Ecosystem Lifecycle Support Infrastructure </a:t>
            </a:r>
            <a:endParaRPr lang="en-US" b="1" dirty="0"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Prototype development, Product Development and Testing</a:t>
            </a:r>
            <a:endParaRPr lang="en-US" b="1" dirty="0">
              <a:ea typeface="Open Sans"/>
              <a:cs typeface="Open Sans"/>
            </a:endParaRPr>
          </a:p>
          <a:p>
            <a:r>
              <a:rPr lang="en-US" b="1" dirty="0">
                <a:ea typeface="+mn-lt"/>
                <a:cs typeface="+mn-lt"/>
              </a:rPr>
              <a:t>Cybersecurity/ IT Industry Workforce Development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Intermediary/Workforce Development Centers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Cyber Ranges/Clinics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High-Tech Sector Workforce Development Programming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 Other related infrastructure 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Calibri"/>
              <a:cs typeface="Calibri"/>
            </a:endParaRPr>
          </a:p>
          <a:p>
            <a:pPr marL="457200" lvl="1" indent="0">
              <a:buNone/>
            </a:pPr>
            <a:endParaRPr lang="en-US" b="1" dirty="0"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Open Sans"/>
              <a:cs typeface="Open San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EC928-3935-22C2-61A9-85B94B0A0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 Growth Fund: Priority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871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CAAC8-35ED-7368-FBD7-C6569E008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A86C56-D887-3B06-BC5A-AAB533CB6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A38C7B-B508-C934-D7F8-727C055C6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3B9E4F-E3E4-ADAB-C873-9F2C812E22C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046388"/>
            <a:ext cx="11189149" cy="507882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Open Sans"/>
                <a:cs typeface="Open Sans"/>
              </a:rPr>
              <a:t>Environmental and Energy Technology</a:t>
            </a:r>
            <a:endParaRPr lang="en-US" dirty="0"/>
          </a:p>
          <a:p>
            <a:r>
              <a:rPr lang="en-US" dirty="0">
                <a:ea typeface="Open Sans"/>
                <a:cs typeface="Open Sans"/>
              </a:rPr>
              <a:t>Smart Agriculture and Food Technology</a:t>
            </a:r>
          </a:p>
          <a:p>
            <a:r>
              <a:rPr lang="en-US" dirty="0">
                <a:ea typeface="Open Sans"/>
                <a:cs typeface="Open Sans"/>
              </a:rPr>
              <a:t>Healthcare, Life Science and Bioinformatics</a:t>
            </a:r>
          </a:p>
          <a:p>
            <a:r>
              <a:rPr lang="en-US" dirty="0">
                <a:ea typeface="Open Sans"/>
                <a:cs typeface="Open Sans"/>
              </a:rPr>
              <a:t>Autonomous Systems and Robotics </a:t>
            </a:r>
          </a:p>
          <a:p>
            <a:r>
              <a:rPr lang="en-US" dirty="0">
                <a:ea typeface="Open Sans"/>
                <a:cs typeface="Open Sans"/>
              </a:rPr>
              <a:t>FinTech (Financial Technology)</a:t>
            </a:r>
          </a:p>
          <a:p>
            <a:r>
              <a:rPr lang="en-US" dirty="0">
                <a:ea typeface="Open Sans"/>
                <a:cs typeface="Open Sans"/>
              </a:rPr>
              <a:t>Creative Industries and Digital Media</a:t>
            </a:r>
          </a:p>
          <a:p>
            <a:r>
              <a:rPr lang="en-US" dirty="0">
                <a:ea typeface="Open Sans"/>
                <a:cs typeface="Open Sans"/>
              </a:rPr>
              <a:t>Logistics and Supply Chain Innovation</a:t>
            </a: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Calibri"/>
              <a:cs typeface="Calibri"/>
            </a:endParaRPr>
          </a:p>
          <a:p>
            <a:pPr marL="457200" lvl="1" indent="0">
              <a:buNone/>
            </a:pPr>
            <a:endParaRPr lang="en-US" b="1" dirty="0"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Open Sans"/>
              <a:cs typeface="Open San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A1C653-B7E3-944F-C511-7B1267BBF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 Growth Fund: Additional Areas of Consideration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4237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03892-9650-4385-5763-C8AA6C666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082362-2D70-FBDA-00F4-9B13729BC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6333CC-5BEF-5231-6CAF-7F09A9634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B8000-7C4E-1151-25F1-F0C8129487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453" y="889446"/>
            <a:ext cx="11732452" cy="4934306"/>
          </a:xfrm>
        </p:spPr>
        <p:txBody>
          <a:bodyPr numCol="2">
            <a:noAutofit/>
          </a:bodyPr>
          <a:lstStyle/>
          <a:p>
            <a:r>
              <a:rPr lang="en-US" sz="2000" dirty="0"/>
              <a:t>Organization Name</a:t>
            </a:r>
          </a:p>
          <a:p>
            <a:r>
              <a:rPr lang="en-US" sz="2000" dirty="0"/>
              <a:t>Organization Address</a:t>
            </a:r>
          </a:p>
          <a:p>
            <a:r>
              <a:rPr lang="en-US" sz="2000" dirty="0"/>
              <a:t>Organization State</a:t>
            </a:r>
          </a:p>
          <a:p>
            <a:r>
              <a:rPr lang="en-US" sz="2000" dirty="0"/>
              <a:t>Organization Zip Code</a:t>
            </a:r>
          </a:p>
          <a:p>
            <a:r>
              <a:rPr lang="en-US" sz="2000" dirty="0"/>
              <a:t>Organization County</a:t>
            </a:r>
          </a:p>
          <a:p>
            <a:r>
              <a:rPr lang="en-US" sz="2000" dirty="0"/>
              <a:t>Organization Type</a:t>
            </a:r>
          </a:p>
          <a:p>
            <a:r>
              <a:rPr lang="en-US" sz="2000" dirty="0"/>
              <a:t>Applicant Contact Name</a:t>
            </a:r>
          </a:p>
          <a:p>
            <a:r>
              <a:rPr lang="en-US" sz="2000" dirty="0"/>
              <a:t>Applicant Contact Phone</a:t>
            </a:r>
          </a:p>
          <a:p>
            <a:r>
              <a:rPr lang="en-US" sz="2000" dirty="0"/>
              <a:t>Applicant Contact Email address</a:t>
            </a:r>
          </a:p>
          <a:p>
            <a:r>
              <a:rPr lang="en-US" sz="2000" dirty="0"/>
              <a:t>Project Industry</a:t>
            </a:r>
          </a:p>
          <a:p>
            <a:r>
              <a:rPr lang="en-US" sz="2000" dirty="0"/>
              <a:t>Project Title</a:t>
            </a:r>
          </a:p>
          <a:p>
            <a:r>
              <a:rPr lang="en-US" sz="2000" dirty="0"/>
              <a:t>Project Type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Project Location Address</a:t>
            </a:r>
            <a:endParaRPr lang="en-US" sz="2400" dirty="0"/>
          </a:p>
          <a:p>
            <a:r>
              <a:rPr lang="en-US" sz="2000" dirty="0"/>
              <a:t>Project Location County</a:t>
            </a:r>
          </a:p>
          <a:p>
            <a:r>
              <a:rPr lang="en-US" sz="2000" dirty="0"/>
              <a:t>Number of Partnerships</a:t>
            </a:r>
          </a:p>
          <a:p>
            <a:r>
              <a:rPr lang="en-US" sz="2000" dirty="0"/>
              <a:t>Partnership Entities, Listed by Name </a:t>
            </a:r>
          </a:p>
          <a:p>
            <a:r>
              <a:rPr lang="en-US" sz="2000" dirty="0"/>
              <a:t>Project Summary (500 words maximum)</a:t>
            </a:r>
          </a:p>
          <a:p>
            <a:r>
              <a:rPr lang="en-US" sz="2000" dirty="0"/>
              <a:t>Total funding requested</a:t>
            </a:r>
          </a:p>
          <a:p>
            <a:r>
              <a:rPr lang="en-US" sz="2000" dirty="0"/>
              <a:t>Total matching funds committed</a:t>
            </a:r>
          </a:p>
          <a:p>
            <a:r>
              <a:rPr lang="en-US" sz="2000" b="1" dirty="0"/>
              <a:t>Project Proposal (5 pages)</a:t>
            </a:r>
          </a:p>
          <a:p>
            <a:pPr lvl="1"/>
            <a:r>
              <a:rPr lang="en-US" sz="2000" b="1" dirty="0"/>
              <a:t>Project Description</a:t>
            </a:r>
          </a:p>
          <a:p>
            <a:pPr lvl="1"/>
            <a:r>
              <a:rPr lang="en-US" sz="2000" b="1" dirty="0"/>
              <a:t>Diversity &amp; Inclusion</a:t>
            </a:r>
          </a:p>
          <a:p>
            <a:pPr lvl="1"/>
            <a:r>
              <a:rPr lang="en-US" sz="2000" b="1" dirty="0"/>
              <a:t>Alignment with EGF</a:t>
            </a:r>
          </a:p>
          <a:p>
            <a:pPr lvl="1"/>
            <a:r>
              <a:rPr lang="en-US" sz="2000" b="1" dirty="0"/>
              <a:t>Metrics &amp; Impact</a:t>
            </a:r>
          </a:p>
          <a:p>
            <a:pPr lvl="1"/>
            <a:r>
              <a:rPr lang="en-US" sz="2000" b="1" dirty="0"/>
              <a:t>Budget &amp; Justification</a:t>
            </a:r>
          </a:p>
          <a:p>
            <a:pPr lvl="1"/>
            <a:r>
              <a:rPr lang="en-US" sz="2000" b="1" dirty="0"/>
              <a:t>Letter of commitment for cash match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800" b="1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CF40EE-E39D-80DF-D03C-15B8E7ACE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 Growth Fund: </a:t>
            </a:r>
            <a:r>
              <a:rPr lang="en-US" dirty="0">
                <a:ea typeface="Open Sans"/>
                <a:cs typeface="Open Sans"/>
                <a:hlinkClick r:id="rId3"/>
              </a:rPr>
              <a:t>Application Form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7BC77F-1603-A704-2541-55A063DAA70E}"/>
              </a:ext>
            </a:extLst>
          </p:cNvPr>
          <p:cNvSpPr/>
          <p:nvPr/>
        </p:nvSpPr>
        <p:spPr>
          <a:xfrm>
            <a:off x="5595582" y="3678072"/>
            <a:ext cx="5650173" cy="25248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7619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F8A4D-1126-69F5-1C26-3024FCA28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CCDA62-030E-CB0E-8847-C28A91DFB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7E6396-910E-D88E-D497-10C1EDD38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28D1AF-F6F5-5DA1-584E-10E6294B34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7453" y="889446"/>
            <a:ext cx="11732452" cy="4934306"/>
          </a:xfrm>
        </p:spPr>
        <p:txBody>
          <a:bodyPr vert="horz" lIns="91440" tIns="45720" rIns="91440" bIns="45720" numCol="2" rtlCol="0" anchor="t">
            <a:noAutofit/>
          </a:bodyPr>
          <a:lstStyle/>
          <a:p>
            <a:r>
              <a:rPr lang="en-US" sz="2000"/>
              <a:t> Application Form </a:t>
            </a:r>
          </a:p>
          <a:p>
            <a:r>
              <a:rPr lang="en-US" sz="2000" dirty="0">
                <a:ea typeface="Open Sans"/>
                <a:cs typeface="Open Sans"/>
              </a:rPr>
              <a:t> </a:t>
            </a:r>
            <a:r>
              <a:rPr lang="en-US" sz="2000">
                <a:ea typeface="Open Sans"/>
                <a:cs typeface="Open Sans"/>
              </a:rPr>
              <a:t>Project Proposal </a:t>
            </a:r>
          </a:p>
          <a:p>
            <a:r>
              <a:rPr lang="en-US" sz="2000"/>
              <a:t> Key milestone between funding tranche(s) </a:t>
            </a:r>
          </a:p>
          <a:p>
            <a:r>
              <a:rPr lang="en-US" sz="2000">
                <a:ea typeface="Open Sans"/>
                <a:cs typeface="Open Sans"/>
              </a:rPr>
              <a:t> Key Metrics v. Budget </a:t>
            </a:r>
            <a:endParaRPr lang="en-US"/>
          </a:p>
          <a:p>
            <a:r>
              <a:rPr lang="en-US" sz="2000"/>
              <a:t> Letter of Commitment for Cash Matching Funds </a:t>
            </a:r>
          </a:p>
          <a:p>
            <a:r>
              <a:rPr lang="en-US" sz="2000"/>
              <a:t> Project Location Lease </a:t>
            </a:r>
          </a:p>
          <a:p>
            <a:r>
              <a:rPr lang="en-US" sz="2000"/>
              <a:t> Certificate of Good Standing for State of Maryland </a:t>
            </a:r>
          </a:p>
          <a:p>
            <a:r>
              <a:rPr lang="en-US" sz="2000"/>
              <a:t> Articles of Incorporation </a:t>
            </a:r>
          </a:p>
          <a:p>
            <a:r>
              <a:rPr lang="en-US" sz="2000"/>
              <a:t>Bylaws or Operating Agreement </a:t>
            </a:r>
          </a:p>
          <a:p>
            <a:r>
              <a:rPr lang="en-US" sz="2000"/>
              <a:t>Board Resolution for Signing Authority</a:t>
            </a:r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endParaRPr lang="en-US" sz="2000"/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40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endParaRPr lang="en-US" sz="1800"/>
          </a:p>
          <a:p>
            <a:endParaRPr lang="en-US" sz="1800"/>
          </a:p>
          <a:p>
            <a:endParaRPr lang="en-US" sz="1800"/>
          </a:p>
          <a:p>
            <a:endParaRPr lang="en-US" sz="1800"/>
          </a:p>
          <a:p>
            <a:endParaRPr lang="en-US" sz="1800"/>
          </a:p>
          <a:p>
            <a:pPr marL="0" indent="0">
              <a:buNone/>
            </a:pPr>
            <a:endParaRPr lang="en-US" sz="1800"/>
          </a:p>
          <a:p>
            <a:endParaRPr lang="en-US" sz="1800"/>
          </a:p>
          <a:p>
            <a:endParaRPr lang="en-US" sz="1800"/>
          </a:p>
          <a:p>
            <a:pPr marL="0" indent="0">
              <a:buNone/>
            </a:pPr>
            <a:endParaRPr lang="en-US" sz="1800"/>
          </a:p>
          <a:p>
            <a:endParaRPr lang="en-US" sz="1800"/>
          </a:p>
          <a:p>
            <a:endParaRPr lang="en-US" sz="1800"/>
          </a:p>
          <a:p>
            <a:endParaRPr lang="en-US" sz="1800"/>
          </a:p>
          <a:p>
            <a:endParaRPr lang="en-US" sz="1800"/>
          </a:p>
          <a:p>
            <a:endParaRPr lang="en-US" sz="1800"/>
          </a:p>
          <a:p>
            <a:pPr marL="0" indent="0">
              <a:buNone/>
            </a:pPr>
            <a:endParaRPr lang="en-US" sz="1800"/>
          </a:p>
          <a:p>
            <a:endParaRPr lang="en-US" sz="1800"/>
          </a:p>
          <a:p>
            <a:endParaRPr lang="en-US" sz="1800" b="1"/>
          </a:p>
          <a:p>
            <a:endParaRPr lang="en-US" sz="1800"/>
          </a:p>
          <a:p>
            <a:endParaRPr lang="en-US" sz="1800"/>
          </a:p>
          <a:p>
            <a:endParaRPr lang="en-US" sz="180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C3009A9-CCE7-1FBA-AB2A-82850FB06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 Growth Fund: Closing Documents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104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1265FBD-D6EE-7478-FD8C-0FB2996B8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25A4FF-B6DD-BABF-F657-9B71CBC25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31912B4-40C3-7F8D-0839-959EFF5EE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 Growth Fund: Applicant Data (FY'25-FY'26)</a:t>
            </a:r>
            <a:endParaRPr lang="en-US" dirty="0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1D2C167-99B3-0D70-3DEE-FA5D7AC9DD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3420365"/>
              </p:ext>
            </p:extLst>
          </p:nvPr>
        </p:nvGraphicFramePr>
        <p:xfrm>
          <a:off x="361950" y="1070828"/>
          <a:ext cx="11468100" cy="4933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30F3C8A-4B5A-B2E6-0D1B-D87D8EA63AF8}"/>
              </a:ext>
            </a:extLst>
          </p:cNvPr>
          <p:cNvSpPr txBox="1"/>
          <p:nvPr/>
        </p:nvSpPr>
        <p:spPr>
          <a:xfrm>
            <a:off x="211539" y="5875361"/>
            <a:ext cx="6721523" cy="1039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i="1" dirty="0">
                <a:solidFill>
                  <a:srgbClr val="27251F"/>
                </a:solidFill>
                <a:ea typeface="Open Sans"/>
                <a:cs typeface="Open Sans"/>
              </a:rPr>
              <a:t>Total Funding Request (FY'25): </a:t>
            </a:r>
            <a:r>
              <a:rPr lang="en-US" sz="1600" dirty="0">
                <a:solidFill>
                  <a:srgbClr val="27251F"/>
                </a:solidFill>
                <a:ea typeface="+mn-lt"/>
                <a:cs typeface="+mn-lt"/>
              </a:rPr>
              <a:t>$</a:t>
            </a:r>
            <a:r>
              <a:rPr lang="en-US" sz="1600" b="1" dirty="0">
                <a:solidFill>
                  <a:srgbClr val="27251F"/>
                </a:solidFill>
                <a:ea typeface="+mn-lt"/>
                <a:cs typeface="+mn-lt"/>
              </a:rPr>
              <a:t>31,828,585</a:t>
            </a:r>
          </a:p>
          <a:p>
            <a:r>
              <a:rPr lang="en-US" sz="1600" i="1" dirty="0">
                <a:solidFill>
                  <a:srgbClr val="27251F"/>
                </a:solidFill>
                <a:ea typeface="+mn-lt"/>
                <a:cs typeface="+mn-lt"/>
              </a:rPr>
              <a:t>Total Funding Request (FY'26): </a:t>
            </a:r>
            <a:r>
              <a:rPr lang="en-US" sz="1600" dirty="0">
                <a:solidFill>
                  <a:srgbClr val="27251F"/>
                </a:solidFill>
                <a:ea typeface="+mn-lt"/>
                <a:cs typeface="+mn-lt"/>
              </a:rPr>
              <a:t>$</a:t>
            </a:r>
            <a:r>
              <a:rPr lang="en-US" sz="1600" b="1" dirty="0">
                <a:solidFill>
                  <a:srgbClr val="27251F"/>
                </a:solidFill>
                <a:ea typeface="+mn-lt"/>
                <a:cs typeface="+mn-lt"/>
              </a:rPr>
              <a:t>41,400,636</a:t>
            </a:r>
            <a:endParaRPr lang="en-US" sz="1600" b="1" i="1" dirty="0">
              <a:solidFill>
                <a:srgbClr val="27251F"/>
              </a:solidFill>
              <a:ea typeface="+mn-lt"/>
              <a:cs typeface="+mn-lt"/>
            </a:endParaRPr>
          </a:p>
          <a:p>
            <a:pPr algn="l">
              <a:lnSpc>
                <a:spcPct val="150000"/>
              </a:lnSpc>
            </a:pPr>
            <a:endParaRPr lang="en-US" sz="1600" b="1" dirty="0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763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54E61-CAC3-8F91-682D-6B9FDA62D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C15C998-BA45-C3EF-E127-A2D743C5C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A10683-A8CC-2DCC-3F59-6722517FD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6D4A2B-879E-40B5-730C-D49C04BA15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5" y="1242020"/>
            <a:ext cx="11189149" cy="476567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/>
          </a:p>
          <a:p>
            <a:endParaRPr lang="en-US"/>
          </a:p>
          <a:p>
            <a:endParaRPr lang="en-US"/>
          </a:p>
          <a:p>
            <a:endParaRPr lang="en-US" b="1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6651968-B7D1-5AF4-063E-20523D3DF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Equitech Growth Fund: Application Cycle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9974E6-9CCB-67DA-03E4-EAC89AA62815}"/>
              </a:ext>
            </a:extLst>
          </p:cNvPr>
          <p:cNvCxnSpPr>
            <a:cxnSpLocks/>
            <a:stCxn id="4" idx="1"/>
            <a:endCxn id="4" idx="3"/>
          </p:cNvCxnSpPr>
          <p:nvPr/>
        </p:nvCxnSpPr>
        <p:spPr>
          <a:xfrm>
            <a:off x="546445" y="3624858"/>
            <a:ext cx="1118914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C0CA79-9330-F324-9B17-05DABBA90409}"/>
              </a:ext>
            </a:extLst>
          </p:cNvPr>
          <p:cNvCxnSpPr>
            <a:cxnSpLocks/>
          </p:cNvCxnSpPr>
          <p:nvPr/>
        </p:nvCxnSpPr>
        <p:spPr>
          <a:xfrm>
            <a:off x="1149071" y="3302000"/>
            <a:ext cx="0" cy="6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FA2576C-EB3B-BD15-82A7-5151B9846087}"/>
              </a:ext>
            </a:extLst>
          </p:cNvPr>
          <p:cNvSpPr txBox="1"/>
          <p:nvPr/>
        </p:nvSpPr>
        <p:spPr>
          <a:xfrm>
            <a:off x="456028" y="3932669"/>
            <a:ext cx="1871134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27251F"/>
                </a:solidFill>
                <a:ea typeface="Open Sans"/>
                <a:cs typeface="Open Sans"/>
              </a:rPr>
              <a:t>April 3</a:t>
            </a:r>
            <a:endParaRPr lang="en-US" sz="2000" b="1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B1757C-E53C-D15E-EC81-C3C33C2FB3DE}"/>
              </a:ext>
            </a:extLst>
          </p:cNvPr>
          <p:cNvSpPr txBox="1"/>
          <p:nvPr/>
        </p:nvSpPr>
        <p:spPr>
          <a:xfrm>
            <a:off x="456406" y="2570816"/>
            <a:ext cx="167679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>
                <a:solidFill>
                  <a:srgbClr val="27251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Fund Opens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620B80D-2DEB-77F8-1FC0-12BB33AF1C6F}"/>
              </a:ext>
            </a:extLst>
          </p:cNvPr>
          <p:cNvCxnSpPr>
            <a:cxnSpLocks/>
          </p:cNvCxnSpPr>
          <p:nvPr/>
        </p:nvCxnSpPr>
        <p:spPr>
          <a:xfrm>
            <a:off x="3361427" y="3259992"/>
            <a:ext cx="0" cy="6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953B03E-65BB-8AD8-128F-8C9166FE5BFF}"/>
              </a:ext>
            </a:extLst>
          </p:cNvPr>
          <p:cNvSpPr txBox="1"/>
          <p:nvPr/>
        </p:nvSpPr>
        <p:spPr>
          <a:xfrm>
            <a:off x="2865355" y="3885011"/>
            <a:ext cx="2359964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27251F"/>
                </a:solidFill>
                <a:latin typeface="+mn-lt"/>
                <a:ea typeface="Open Sans"/>
                <a:cs typeface="Open Sans"/>
              </a:rPr>
              <a:t>June</a:t>
            </a:r>
            <a:r>
              <a:rPr lang="en-US" sz="2400" b="1">
                <a:solidFill>
                  <a:srgbClr val="27251F"/>
                </a:solidFill>
                <a:ea typeface="Open Sans"/>
                <a:cs typeface="Open Sans"/>
              </a:rPr>
              <a:t> 11</a:t>
            </a:r>
            <a:endParaRPr lang="en-US" sz="2400" b="1">
              <a:solidFill>
                <a:srgbClr val="27251F"/>
              </a:solidFill>
              <a:latin typeface="+mn-lt"/>
              <a:ea typeface="Open Sans"/>
              <a:cs typeface="Open San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87999C-B402-9AE3-FD68-81CB3D279128}"/>
              </a:ext>
            </a:extLst>
          </p:cNvPr>
          <p:cNvSpPr txBox="1"/>
          <p:nvPr/>
        </p:nvSpPr>
        <p:spPr>
          <a:xfrm>
            <a:off x="2576069" y="2564484"/>
            <a:ext cx="2466885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27251F"/>
                </a:solidFill>
                <a:ea typeface="Open Sans"/>
                <a:cs typeface="Open Sans"/>
              </a:rPr>
              <a:t>Webinar II</a:t>
            </a:r>
            <a:endParaRPr lang="en-US" sz="2400" dirty="0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2A1AC86-D55D-B1E4-5EBE-651EBED99871}"/>
              </a:ext>
            </a:extLst>
          </p:cNvPr>
          <p:cNvCxnSpPr>
            <a:cxnSpLocks/>
          </p:cNvCxnSpPr>
          <p:nvPr/>
        </p:nvCxnSpPr>
        <p:spPr>
          <a:xfrm>
            <a:off x="6543485" y="3274369"/>
            <a:ext cx="0" cy="6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5BE239F-D5A0-ED83-8B01-73A59FADF5CD}"/>
              </a:ext>
            </a:extLst>
          </p:cNvPr>
          <p:cNvSpPr txBox="1"/>
          <p:nvPr/>
        </p:nvSpPr>
        <p:spPr>
          <a:xfrm>
            <a:off x="5962875" y="3885011"/>
            <a:ext cx="2186889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1">
                <a:solidFill>
                  <a:srgbClr val="FF0000"/>
                </a:solidFill>
                <a:latin typeface="+mn-lt"/>
                <a:ea typeface="Open Sans"/>
                <a:cs typeface="Open Sans"/>
              </a:rPr>
              <a:t>August </a:t>
            </a:r>
            <a:r>
              <a:rPr lang="en-US" sz="2400" b="1">
                <a:solidFill>
                  <a:srgbClr val="FF0000"/>
                </a:solidFill>
                <a:ea typeface="Open Sans"/>
                <a:cs typeface="Open Sans"/>
              </a:rPr>
              <a:t>7</a:t>
            </a:r>
            <a:endParaRPr lang="en-US" sz="2000" b="1">
              <a:solidFill>
                <a:srgbClr val="FF0000"/>
              </a:solidFill>
              <a:latin typeface="+mn-lt"/>
              <a:ea typeface="Open Sans"/>
              <a:cs typeface="Open San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2D5D9D-63A8-B0D9-9EBB-EEDFC821D858}"/>
              </a:ext>
            </a:extLst>
          </p:cNvPr>
          <p:cNvSpPr txBox="1"/>
          <p:nvPr/>
        </p:nvSpPr>
        <p:spPr>
          <a:xfrm>
            <a:off x="5476647" y="2559969"/>
            <a:ext cx="2136017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>
                <a:solidFill>
                  <a:srgbClr val="27251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Fund Closes</a:t>
            </a:r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264E388-F8D1-86D9-3598-2ACBF13D150C}"/>
              </a:ext>
            </a:extLst>
          </p:cNvPr>
          <p:cNvCxnSpPr>
            <a:cxnSpLocks/>
          </p:cNvCxnSpPr>
          <p:nvPr/>
        </p:nvCxnSpPr>
        <p:spPr>
          <a:xfrm>
            <a:off x="8555966" y="3274369"/>
            <a:ext cx="0" cy="6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63F164D-0E3B-EA94-BA48-6EEA2305317A}"/>
              </a:ext>
            </a:extLst>
          </p:cNvPr>
          <p:cNvSpPr txBox="1"/>
          <p:nvPr/>
        </p:nvSpPr>
        <p:spPr>
          <a:xfrm>
            <a:off x="7779080" y="3889537"/>
            <a:ext cx="2338320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27251F"/>
                </a:solidFill>
                <a:latin typeface="+mn-lt"/>
                <a:ea typeface="Open Sans"/>
                <a:cs typeface="Open Sans"/>
              </a:rPr>
              <a:t>September</a:t>
            </a:r>
            <a:r>
              <a:rPr lang="en-US" sz="2400" b="1">
                <a:solidFill>
                  <a:srgbClr val="27251F"/>
                </a:solidFill>
                <a:ea typeface="Open Sans"/>
                <a:cs typeface="Open Sans"/>
              </a:rPr>
              <a:t>  </a:t>
            </a:r>
            <a:endParaRPr lang="en-US" sz="2000" b="1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1B921A-0135-BC45-CAD7-245841FED96D}"/>
              </a:ext>
            </a:extLst>
          </p:cNvPr>
          <p:cNvSpPr txBox="1"/>
          <p:nvPr/>
        </p:nvSpPr>
        <p:spPr>
          <a:xfrm>
            <a:off x="7486327" y="2564483"/>
            <a:ext cx="241541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>
                <a:solidFill>
                  <a:srgbClr val="27251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Selection Process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1DE65D7-E536-459E-EF4C-29F6A4153F99}"/>
              </a:ext>
            </a:extLst>
          </p:cNvPr>
          <p:cNvCxnSpPr>
            <a:cxnSpLocks/>
          </p:cNvCxnSpPr>
          <p:nvPr/>
        </p:nvCxnSpPr>
        <p:spPr>
          <a:xfrm>
            <a:off x="10818181" y="3303124"/>
            <a:ext cx="0" cy="6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BDB8C76C-40A0-565B-6E55-9D4DF1281918}"/>
              </a:ext>
            </a:extLst>
          </p:cNvPr>
          <p:cNvSpPr txBox="1"/>
          <p:nvPr/>
        </p:nvSpPr>
        <p:spPr>
          <a:xfrm>
            <a:off x="9614977" y="3913766"/>
            <a:ext cx="2338320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1">
                <a:solidFill>
                  <a:srgbClr val="27251F"/>
                </a:solidFill>
                <a:ea typeface="Open Sans"/>
                <a:cs typeface="Open Sans"/>
              </a:rPr>
              <a:t>October</a:t>
            </a:r>
            <a:r>
              <a:rPr lang="en-US" sz="2400" b="1">
                <a:solidFill>
                  <a:srgbClr val="27251F"/>
                </a:solidFill>
                <a:latin typeface="+mn-lt"/>
                <a:ea typeface="Open Sans"/>
                <a:cs typeface="Open Sans"/>
              </a:rPr>
              <a:t> </a:t>
            </a:r>
            <a:r>
              <a:rPr lang="en-US" sz="2400" b="1">
                <a:solidFill>
                  <a:srgbClr val="27251F"/>
                </a:solidFill>
                <a:ea typeface="Open Sans"/>
                <a:cs typeface="Open Sans"/>
              </a:rPr>
              <a:t>2026</a:t>
            </a:r>
            <a:endParaRPr lang="en-US" sz="2000" b="1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A331D62-B911-AE12-36EB-603225DDFD2C}"/>
              </a:ext>
            </a:extLst>
          </p:cNvPr>
          <p:cNvSpPr txBox="1"/>
          <p:nvPr/>
        </p:nvSpPr>
        <p:spPr>
          <a:xfrm>
            <a:off x="9966575" y="2013547"/>
            <a:ext cx="1676798" cy="114307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>
                <a:solidFill>
                  <a:srgbClr val="27251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Awardees Announced</a:t>
            </a:r>
          </a:p>
        </p:txBody>
      </p:sp>
      <p:sp>
        <p:nvSpPr>
          <p:cNvPr id="10" name="Multiplication Sign 9">
            <a:extLst>
              <a:ext uri="{FF2B5EF4-FFF2-40B4-BE49-F238E27FC236}">
                <a16:creationId xmlns:a16="http://schemas.microsoft.com/office/drawing/2014/main" id="{D9D2D883-0602-2030-A64B-9E57C5EF3E6C}"/>
              </a:ext>
            </a:extLst>
          </p:cNvPr>
          <p:cNvSpPr/>
          <p:nvPr/>
        </p:nvSpPr>
        <p:spPr>
          <a:xfrm>
            <a:off x="3908568" y="3327793"/>
            <a:ext cx="448029" cy="560036"/>
          </a:xfrm>
          <a:prstGeom prst="mathMultiply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7F0D41B-643F-9ADF-C2BB-23203CE63EF4}"/>
              </a:ext>
            </a:extLst>
          </p:cNvPr>
          <p:cNvCxnSpPr>
            <a:cxnSpLocks/>
          </p:cNvCxnSpPr>
          <p:nvPr/>
        </p:nvCxnSpPr>
        <p:spPr>
          <a:xfrm>
            <a:off x="4899803" y="3231238"/>
            <a:ext cx="0" cy="6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E77B8C3-AE50-A9AB-51D5-7758E31AEAB4}"/>
              </a:ext>
            </a:extLst>
          </p:cNvPr>
          <p:cNvSpPr txBox="1"/>
          <p:nvPr/>
        </p:nvSpPr>
        <p:spPr>
          <a:xfrm>
            <a:off x="4475618" y="3885010"/>
            <a:ext cx="2359964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>
                <a:solidFill>
                  <a:srgbClr val="27251F"/>
                </a:solidFill>
                <a:ea typeface="Open Sans"/>
                <a:cs typeface="Open Sans"/>
              </a:rPr>
              <a:t>July 23</a:t>
            </a:r>
            <a:endParaRPr lang="en-US" sz="2400" b="1">
              <a:solidFill>
                <a:srgbClr val="27251F"/>
              </a:solidFill>
              <a:latin typeface="+mn-lt"/>
              <a:ea typeface="Open Sans"/>
              <a:cs typeface="Open San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6408EC-D082-F6B8-0999-F138CA433C54}"/>
              </a:ext>
            </a:extLst>
          </p:cNvPr>
          <p:cNvSpPr txBox="1"/>
          <p:nvPr/>
        </p:nvSpPr>
        <p:spPr>
          <a:xfrm>
            <a:off x="4042558" y="2564483"/>
            <a:ext cx="2466885" cy="589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>
                <a:solidFill>
                  <a:srgbClr val="27251F"/>
                </a:solidFill>
                <a:ea typeface="Open Sans"/>
                <a:cs typeface="Open Sans"/>
              </a:rPr>
              <a:t>Office Hour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610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6787A-E210-B94E-A048-6A5C1A52F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89D895-7A0E-7A77-4BB4-5DD0776E9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565" y="1411357"/>
            <a:ext cx="5456583" cy="476560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i="1"/>
              <a:t>To review our first webinar, scan this QR code :</a:t>
            </a:r>
          </a:p>
          <a:p>
            <a:pPr marL="0" indent="0">
              <a:buNone/>
            </a:pPr>
            <a:endParaRPr lang="en-US" i="1"/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endParaRPr lang="en-US" sz="2800"/>
          </a:p>
          <a:p>
            <a:pPr marL="457200" lvl="1" indent="0">
              <a:buNone/>
            </a:pPr>
            <a:endParaRPr lang="en-US" sz="2800" b="1"/>
          </a:p>
          <a:p>
            <a:pPr lvl="1">
              <a:buFont typeface="Courier New" panose="020B0604020202020204" pitchFamily="34" charset="0"/>
              <a:buChar char="o"/>
            </a:pPr>
            <a:endParaRPr lang="en-US" sz="2800"/>
          </a:p>
        </p:txBody>
      </p:sp>
      <p:pic>
        <p:nvPicPr>
          <p:cNvPr id="7" name="Picture 6" descr="The image is a QR code with a black and white pattern.&#10;&#10;AI-generated content may be incorrect.">
            <a:extLst>
              <a:ext uri="{FF2B5EF4-FFF2-40B4-BE49-F238E27FC236}">
                <a16:creationId xmlns:a16="http://schemas.microsoft.com/office/drawing/2014/main" id="{4B98F54B-4FB5-571B-4187-473280A1A0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617" y="1411357"/>
            <a:ext cx="4765606" cy="4765606"/>
          </a:xfrm>
          <a:prstGeom prst="rect">
            <a:avLst/>
          </a:prstGeom>
          <a:noFill/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C0C0D3-EAB6-5BE5-90EB-DD5C28CC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69315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754EF3-9DCE-0110-BF71-F4AA46E91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4" y="646462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234646E-0CC0-F746-9F17-F76E1333798B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083ECA-91DE-1C75-950E-1B44DAC8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45" y="266552"/>
            <a:ext cx="9067204" cy="523237"/>
          </a:xfrm>
        </p:spPr>
        <p:txBody>
          <a:bodyPr anchor="ctr">
            <a:normAutofit/>
          </a:bodyPr>
          <a:lstStyle/>
          <a:p>
            <a:r>
              <a:rPr lang="en-US" sz="3000"/>
              <a:t>Equitech Growth Fund: Webinar I </a:t>
            </a:r>
          </a:p>
        </p:txBody>
      </p:sp>
    </p:spTree>
    <p:extLst>
      <p:ext uri="{BB962C8B-B14F-4D97-AF65-F5344CB8AC3E}">
        <p14:creationId xmlns:p14="http://schemas.microsoft.com/office/powerpoint/2010/main" val="2900456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8B696-112F-4510-6DEE-D1F10B59C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D14CE30-99A1-8964-85C2-5B75947F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955EE6-A016-9708-1588-866B48983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FD6C0C-6BE8-A806-ADED-28DD8B954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 Growth Fund: Applicant Data (FY'25-FY'26)</a:t>
            </a:r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76B51B0-4513-FB2E-A8E9-3FF29D7C7E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7486885"/>
              </p:ext>
            </p:extLst>
          </p:nvPr>
        </p:nvGraphicFramePr>
        <p:xfrm>
          <a:off x="-201284" y="1053800"/>
          <a:ext cx="6096001" cy="4031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7D200BF3-1791-5C24-26FD-DE042C27E0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4769435"/>
              </p:ext>
            </p:extLst>
          </p:nvPr>
        </p:nvGraphicFramePr>
        <p:xfrm>
          <a:off x="5894717" y="1053800"/>
          <a:ext cx="6096000" cy="4031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A4E22026-5620-59A4-A235-57662B326AF9}"/>
              </a:ext>
            </a:extLst>
          </p:cNvPr>
          <p:cNvSpPr txBox="1"/>
          <p:nvPr/>
        </p:nvSpPr>
        <p:spPr>
          <a:xfrm>
            <a:off x="434274" y="5233693"/>
            <a:ext cx="5466278" cy="160838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i="1" dirty="0">
                <a:solidFill>
                  <a:srgbClr val="27251F"/>
                </a:solidFill>
                <a:ea typeface="Open Sans"/>
                <a:cs typeface="Open Sans"/>
              </a:rPr>
              <a:t>Total Funding Request (FY'25): </a:t>
            </a:r>
            <a:r>
              <a:rPr lang="en-US" sz="2000" dirty="0">
                <a:solidFill>
                  <a:srgbClr val="27251F"/>
                </a:solidFill>
                <a:ea typeface="+mn-lt"/>
                <a:cs typeface="+mn-lt"/>
              </a:rPr>
              <a:t>$</a:t>
            </a:r>
            <a:r>
              <a:rPr lang="en-US" sz="2000" b="1" dirty="0">
                <a:solidFill>
                  <a:srgbClr val="27251F"/>
                </a:solidFill>
                <a:ea typeface="+mn-lt"/>
                <a:cs typeface="+mn-lt"/>
              </a:rPr>
              <a:t>31,828,585</a:t>
            </a:r>
          </a:p>
          <a:p>
            <a:r>
              <a:rPr lang="en-US" sz="2000" i="1" dirty="0">
                <a:solidFill>
                  <a:srgbClr val="27251F"/>
                </a:solidFill>
                <a:ea typeface="+mn-lt"/>
                <a:cs typeface="+mn-lt"/>
              </a:rPr>
              <a:t>Total Funding Request (FY'26): </a:t>
            </a:r>
            <a:r>
              <a:rPr lang="en-US" sz="2000" dirty="0">
                <a:solidFill>
                  <a:srgbClr val="27251F"/>
                </a:solidFill>
                <a:ea typeface="+mn-lt"/>
                <a:cs typeface="+mn-lt"/>
              </a:rPr>
              <a:t>$</a:t>
            </a:r>
            <a:r>
              <a:rPr lang="en-US" sz="2000" b="1" dirty="0">
                <a:solidFill>
                  <a:srgbClr val="27251F"/>
                </a:solidFill>
                <a:ea typeface="+mn-lt"/>
                <a:cs typeface="+mn-lt"/>
              </a:rPr>
              <a:t>41,400,636</a:t>
            </a:r>
            <a:endParaRPr lang="en-US" sz="2000" b="1" i="1" dirty="0">
              <a:solidFill>
                <a:srgbClr val="27251F"/>
              </a:solidFill>
              <a:ea typeface="+mn-lt"/>
              <a:cs typeface="+mn-lt"/>
            </a:endParaRPr>
          </a:p>
          <a:p>
            <a:pPr>
              <a:lnSpc>
                <a:spcPct val="150000"/>
              </a:lnSpc>
            </a:pPr>
            <a:br>
              <a:rPr lang="en-US" dirty="0"/>
            </a:br>
            <a:endParaRPr lang="en-US" sz="1600" dirty="0">
              <a:ea typeface="Calibri"/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171194F-010E-A888-03E4-68F2C390C1B3}"/>
              </a:ext>
            </a:extLst>
          </p:cNvPr>
          <p:cNvSpPr txBox="1"/>
          <p:nvPr/>
        </p:nvSpPr>
        <p:spPr>
          <a:xfrm>
            <a:off x="4179089" y="4108069"/>
            <a:ext cx="2784113" cy="7052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27251F"/>
                </a:solidFill>
                <a:ea typeface="Open Sans"/>
                <a:cs typeface="Open Sans"/>
              </a:rPr>
              <a:t>Infrastruct</a:t>
            </a:r>
            <a:r>
              <a:rPr lang="en-US" sz="1400">
                <a:solidFill>
                  <a:srgbClr val="27251F"/>
                </a:solidFill>
                <a:ea typeface="Open Sans"/>
                <a:cs typeface="Open Sans"/>
              </a:rPr>
              <a:t>ure = 23</a:t>
            </a:r>
            <a:endParaRPr lang="en-US" sz="1400">
              <a:solidFill>
                <a:srgbClr val="27251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>
                <a:solidFill>
                  <a:srgbClr val="27251F"/>
                </a:solidFill>
                <a:ea typeface="Open Sans"/>
                <a:cs typeface="Open Sans"/>
              </a:rPr>
              <a:t>Workforce Development= 52</a:t>
            </a:r>
            <a:endParaRPr lang="en-US" sz="1400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665398-D9A2-73A9-9D41-65F80FA79968}"/>
              </a:ext>
            </a:extLst>
          </p:cNvPr>
          <p:cNvSpPr txBox="1"/>
          <p:nvPr/>
        </p:nvSpPr>
        <p:spPr>
          <a:xfrm>
            <a:off x="9937141" y="4108069"/>
            <a:ext cx="2812868" cy="7052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27251F"/>
                </a:solidFill>
                <a:ea typeface="Open Sans"/>
                <a:cs typeface="Open Sans"/>
              </a:rPr>
              <a:t>Infrastructure = 42</a:t>
            </a:r>
            <a:endParaRPr lang="en-US" sz="1400" dirty="0">
              <a:solidFill>
                <a:srgbClr val="27251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27251F"/>
                </a:solidFill>
                <a:ea typeface="Open Sans"/>
                <a:cs typeface="Open Sans"/>
              </a:rPr>
              <a:t>Workforce Development= 51</a:t>
            </a:r>
            <a:endParaRPr lang="en-US" sz="1400" dirty="0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071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AFF501E-2F83-69DB-C7D7-FE1F638A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785AD9-7C8F-D474-1E88-1933C4B05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7A95A-89D6-858B-8C6F-EEAB6BFFA0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8271AB-E88D-0117-FEE6-41F2A1A30B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Past Awardees (FY’25)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464B552-CFE5-7E8A-9422-4958C8C03D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291085"/>
              </p:ext>
            </p:extLst>
          </p:nvPr>
        </p:nvGraphicFramePr>
        <p:xfrm>
          <a:off x="546443" y="788008"/>
          <a:ext cx="11388522" cy="56230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6174">
                  <a:extLst>
                    <a:ext uri="{9D8B030D-6E8A-4147-A177-3AD203B41FA5}">
                      <a16:colId xmlns:a16="http://schemas.microsoft.com/office/drawing/2014/main" val="3820574483"/>
                    </a:ext>
                  </a:extLst>
                </a:gridCol>
                <a:gridCol w="3796174">
                  <a:extLst>
                    <a:ext uri="{9D8B030D-6E8A-4147-A177-3AD203B41FA5}">
                      <a16:colId xmlns:a16="http://schemas.microsoft.com/office/drawing/2014/main" val="1986205625"/>
                    </a:ext>
                  </a:extLst>
                </a:gridCol>
                <a:gridCol w="3796174">
                  <a:extLst>
                    <a:ext uri="{9D8B030D-6E8A-4147-A177-3AD203B41FA5}">
                      <a16:colId xmlns:a16="http://schemas.microsoft.com/office/drawing/2014/main" val="651368792"/>
                    </a:ext>
                  </a:extLst>
                </a:gridCol>
              </a:tblGrid>
              <a:tr h="60431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Awardee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Project &amp; Industry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11587"/>
                  </a:ext>
                </a:extLst>
              </a:tr>
              <a:tr h="1154762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Clym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Environmental Services, LLC 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Alleghany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Environmental and Energy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Establish a sustainable medical waste management facility for ozone treatment.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25136"/>
                  </a:ext>
                </a:extLst>
              </a:tr>
              <a:tr h="115476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Early Charm Ventures, LLC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Baltimore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Manufacturing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Equip an advanced materials manufacturing facility available to local manufacturing companies.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017786"/>
                  </a:ext>
                </a:extLst>
              </a:tr>
              <a:tr h="88827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Eastern Shore Entrepreneurship Center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Talbot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Laboratory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Equip an agriculture focused, biotechnology facility with product manufacturing equipment.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471579"/>
                  </a:ext>
                </a:extLst>
              </a:tr>
              <a:tr h="62179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Escalate USA, Inc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Montgomery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Reskill frontline workers for entry-level data analytics, AI and IT jobs.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820200"/>
                  </a:ext>
                </a:extLst>
              </a:tr>
              <a:tr h="115476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Health Tech Alley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Caroline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Lead an employer-focused apprenticeship program in data analytics/AI.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720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4611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76FAF-FE54-7660-D96D-8EDDD4C79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362E48B-EE58-2D08-C9C8-51523ABD6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5455E6-FD61-0CD2-8B9E-DBA845E0A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DEC5D-F8DE-A4BA-BBA8-F15974591A5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38753D-C4B9-E464-0B22-2BB43393C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Past Awardees (FY’25)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39E2E38-75AF-0183-4BE1-70AA28C3D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667426"/>
              </p:ext>
            </p:extLst>
          </p:nvPr>
        </p:nvGraphicFramePr>
        <p:xfrm>
          <a:off x="546444" y="788008"/>
          <a:ext cx="11189148" cy="51146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9716">
                  <a:extLst>
                    <a:ext uri="{9D8B030D-6E8A-4147-A177-3AD203B41FA5}">
                      <a16:colId xmlns:a16="http://schemas.microsoft.com/office/drawing/2014/main" val="3820574483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1986205625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651368792"/>
                    </a:ext>
                  </a:extLst>
                </a:gridCol>
              </a:tblGrid>
              <a:tr h="50852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Awardee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Project &amp; Industry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11587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KID Museum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Montgomery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STEM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Train elementary school teachers on high-quality STEM instruction.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2513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dirty="0" err="1">
                          <a:solidFill>
                            <a:srgbClr val="000000"/>
                          </a:solidFill>
                        </a:rPr>
                        <a:t>Launchport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, LLC (1)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Baltimore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Manufacturing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Upgrade facility with necessary lab equipment.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01778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 err="1">
                          <a:solidFill>
                            <a:srgbClr val="000000"/>
                          </a:solidFill>
                        </a:rPr>
                        <a:t>Launchport</a:t>
                      </a:r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, LLC (2) 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Baltimore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Healthcare, Life Science &amp; Bioinformatics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Train and employ operators, assembly technicians to support in-house medical technology startups.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471579"/>
                  </a:ext>
                </a:extLst>
              </a:tr>
              <a:tr h="78289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Maryland Association of Community Colleges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Howard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Cybersecurity &amp; IT </a:t>
                      </a: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Install a cyber range available to community college students across Maryland.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820200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The Coding School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Prince George’s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STEM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Pilot a research experience teaching high school and early college students quantum computing and data science skills.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7201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4439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6" name="Rectangle 90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Picture 23" descr="A close up of a street sign on a pole&#10;&#10;Description automatically generated">
            <a:extLst>
              <a:ext uri="{FF2B5EF4-FFF2-40B4-BE49-F238E27FC236}">
                <a16:creationId xmlns:a16="http://schemas.microsoft.com/office/drawing/2014/main" id="{5CF3B7DA-6479-4520-9AFB-D8A63AA779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8173" b="9090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227" name="Rectangle 92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>
                  <a:lumMod val="85000"/>
                  <a:lumOff val="15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lumMod val="85000"/>
                  <a:lumOff val="15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CB4A18-6E2B-44E1-B901-2532C3C7DAB5}"/>
              </a:ext>
            </a:extLst>
          </p:cNvPr>
          <p:cNvSpPr/>
          <p:nvPr/>
        </p:nvSpPr>
        <p:spPr>
          <a:xfrm>
            <a:off x="371094" y="311085"/>
            <a:ext cx="4446004" cy="228066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6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Leading Innovation to Market for 27 years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594D33-6B70-482D-8BAC-D1246B7DC24F}"/>
              </a:ext>
            </a:extLst>
          </p:cNvPr>
          <p:cNvSpPr/>
          <p:nvPr/>
        </p:nvSpPr>
        <p:spPr>
          <a:xfrm>
            <a:off x="371094" y="3331654"/>
            <a:ext cx="4807081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C9D1C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TEDCO’s Mission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Enhance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economic empowerment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fostering an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inclusive and entrepreneurial innovation ecosystem. </a:t>
            </a: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Identify, invest in, and help grow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technology and life science-based companies in Maryland.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FF228-2D52-41AA-94CD-28FB29B8DCA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9077706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973">
            <a:extLst>
              <a:ext uri="{FF2B5EF4-FFF2-40B4-BE49-F238E27FC236}">
                <a16:creationId xmlns:a16="http://schemas.microsoft.com/office/drawing/2014/main" id="{4519AF82-41F1-430F-A426-E499C5903142}"/>
              </a:ext>
            </a:extLst>
          </p:cNvPr>
          <p:cNvSpPr/>
          <p:nvPr/>
        </p:nvSpPr>
        <p:spPr>
          <a:xfrm>
            <a:off x="452070" y="2862053"/>
            <a:ext cx="635001" cy="63501"/>
          </a:xfrm>
          <a:prstGeom prst="rect">
            <a:avLst/>
          </a:prstGeom>
          <a:solidFill>
            <a:srgbClr val="EC9D1C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none" spc="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856336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0085B-F254-F903-7CE1-D2F848469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760B59A-B8E8-A949-557E-3772F3BB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74DD44-078B-D681-0E99-E294FC144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31DEB0-3D7D-E3C8-2B23-87BB6040FF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EAA5E8-8F55-55A4-2636-996E5A087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Past Awardees (FY’25)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AA592E2-42D6-273D-7C55-90C789BD64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645330"/>
              </p:ext>
            </p:extLst>
          </p:nvPr>
        </p:nvGraphicFramePr>
        <p:xfrm>
          <a:off x="546444" y="788008"/>
          <a:ext cx="11189148" cy="4454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9716">
                  <a:extLst>
                    <a:ext uri="{9D8B030D-6E8A-4147-A177-3AD203B41FA5}">
                      <a16:colId xmlns:a16="http://schemas.microsoft.com/office/drawing/2014/main" val="3820574483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1986205625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651368792"/>
                    </a:ext>
                  </a:extLst>
                </a:gridCol>
              </a:tblGrid>
              <a:tr h="52217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Awardee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Project &amp; Industry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11587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 err="1">
                          <a:solidFill>
                            <a:srgbClr val="000000"/>
                          </a:solidFill>
                        </a:rPr>
                        <a:t>TCecure</a:t>
                      </a:r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, LLC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Prince George’s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Cybersecurity/IT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Outfit a cybersecurity training clinic preparing market ready certified CMMC Professionals and Assessors.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2513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The Henry M. Jackson Foundation for the Advancement of Military Medicine, Inc. </a:t>
                      </a:r>
                      <a:endParaRPr lang="en-US" i="1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Montgomery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Laboratory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Build an incubator targeting startups licensing and/or developing dual-use medical technologies.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01778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University of Maryland, Hagerstown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Washington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STEM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Develop an applied computer science lab for community college and high schoolers.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471579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 err="1">
                          <a:solidFill>
                            <a:srgbClr val="000000"/>
                          </a:solidFill>
                        </a:rPr>
                        <a:t>Worksource</a:t>
                      </a:r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 Montgomery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Montgomery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Healthcare, Life Science &amp; Bioinformatics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Equip entry-level job seekers with skills required for the life science industry.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820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9321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94D15-E410-984F-85B7-826BA0F2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695C097-7965-CCA8-D40C-ED572696D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964BDB-2D9B-DB9A-A5A5-2FC329D3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435A76-EFC9-E970-2558-E78FCB4C15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EEB07FD-99F4-3648-6315-5688C3C26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Past Awardees (FY’26)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3CBEB9-C8B0-56A0-FDF3-7C1BBEAC83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168584"/>
              </p:ext>
            </p:extLst>
          </p:nvPr>
        </p:nvGraphicFramePr>
        <p:xfrm>
          <a:off x="546445" y="1395897"/>
          <a:ext cx="11189148" cy="49467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9716">
                  <a:extLst>
                    <a:ext uri="{9D8B030D-6E8A-4147-A177-3AD203B41FA5}">
                      <a16:colId xmlns:a16="http://schemas.microsoft.com/office/drawing/2014/main" val="3820574483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1986205625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651368792"/>
                    </a:ext>
                  </a:extLst>
                </a:gridCol>
              </a:tblGrid>
              <a:tr h="49488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Awardee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Project &amp; Industry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11587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 err="1">
                          <a:solidFill>
                            <a:srgbClr val="000000"/>
                          </a:solidFill>
                        </a:rPr>
                        <a:t>BioBuzz</a:t>
                      </a:r>
                      <a:endParaRPr lang="en-US" i="0" dirty="0">
                        <a:solidFill>
                          <a:srgbClr val="000000"/>
                        </a:solidFill>
                      </a:endParaRP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Baltimore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Healthcare, Life Science and Bioinformatics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Expand a curated, tech-enabled ecosystem platform that targets life science workers and employers.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1035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Energetics Technology Center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Prince George’s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STEAM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Train high school educators and underserved students on cybersecurity and AI.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2513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Rise Therapeutics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Montgomery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Healthcare, Life Science and Bioinformatics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Complete modifications to GMP-compliant production facility, scaling microbiome drug manufacturing.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01778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 err="1">
                          <a:solidFill>
                            <a:srgbClr val="000000"/>
                          </a:solidFill>
                        </a:rPr>
                        <a:t>Xcellon</a:t>
                      </a:r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 Biologics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Montgomery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 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Laboratory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Establish state’s first GMP-compliant bioconjugation training facility, scaling advanced biologics manufacturing.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471579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 err="1">
                          <a:solidFill>
                            <a:srgbClr val="000000"/>
                          </a:solidFill>
                        </a:rPr>
                        <a:t>Brightwave</a:t>
                      </a:r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, LLC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Harford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Infrastructure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Manufacturing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Establish Maryland's first commercial-scale algae production facility.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820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230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5066E-8EB4-A4E6-8F9C-54D8C84FA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DD8CBE7-3E53-BA3D-3A5D-4BC9EF332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5619FE-9C2E-FE15-C8C5-D8C5CBA15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3ED9C-5CDB-8EFE-AE7D-EC97C41F1E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15CED7-1150-C36B-9629-A23505690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Past Awardees (FY’26)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2827117-9951-66A0-72BA-A69E8F27DF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905703"/>
              </p:ext>
            </p:extLst>
          </p:nvPr>
        </p:nvGraphicFramePr>
        <p:xfrm>
          <a:off x="546444" y="1390854"/>
          <a:ext cx="11189148" cy="4454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9716">
                  <a:extLst>
                    <a:ext uri="{9D8B030D-6E8A-4147-A177-3AD203B41FA5}">
                      <a16:colId xmlns:a16="http://schemas.microsoft.com/office/drawing/2014/main" val="3820574483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1986205625"/>
                    </a:ext>
                  </a:extLst>
                </a:gridCol>
                <a:gridCol w="3729716">
                  <a:extLst>
                    <a:ext uri="{9D8B030D-6E8A-4147-A177-3AD203B41FA5}">
                      <a16:colId xmlns:a16="http://schemas.microsoft.com/office/drawing/2014/main" val="651368792"/>
                    </a:ext>
                  </a:extLst>
                </a:gridCol>
              </a:tblGrid>
              <a:tr h="52217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Awardee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Project &amp; Industry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211587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Consult Lemonade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Howard 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Cybersecurity/IT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Provide cybersecurity, cloud engineering and data analytics training to local residents.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2513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Code in the Schools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Baltimore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STEAM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Prepare youth and young adult for data-driven roles, with an emphasis on local employer engagement.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017786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Maryland Center for Construction, Education and Innovation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Baltimore 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Manufacturing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 entry-level construction workers in STEM-enabled construction technology and digital skills.</a:t>
                      </a: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471579"/>
                  </a:ext>
                </a:extLst>
              </a:tr>
              <a:tr h="794279">
                <a:tc>
                  <a:txBody>
                    <a:bodyPr/>
                    <a:lstStyle/>
                    <a:p>
                      <a:r>
                        <a:rPr lang="en-US" i="0" dirty="0">
                          <a:solidFill>
                            <a:srgbClr val="000000"/>
                          </a:solidFill>
                        </a:rPr>
                        <a:t>Salisbury University</a:t>
                      </a:r>
                    </a:p>
                    <a:p>
                      <a:r>
                        <a:rPr lang="en-US" i="1" dirty="0">
                          <a:solidFill>
                            <a:srgbClr val="000000"/>
                          </a:solidFill>
                        </a:rPr>
                        <a:t>Wicomico University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Workforce Development</a:t>
                      </a:r>
                    </a:p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Entrepreneur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Accelerate commercialization activity across Eastern Shore through academic- industry partnerships and entrepreneurial training.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8202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312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B0FD8A-D2C7-D641-94A0-286E58120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6973C7-99F3-A5F8-9CDA-68ABA6ECC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5DD2A8-B005-9AD5-CF4F-4E872B6B21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8552" y="1452269"/>
            <a:ext cx="11843448" cy="5012351"/>
          </a:xfrm>
        </p:spPr>
        <p:txBody>
          <a:bodyPr>
            <a:normAutofit fontScale="92500"/>
          </a:bodyPr>
          <a:lstStyle/>
          <a:p>
            <a:r>
              <a:rPr lang="en-US" dirty="0"/>
              <a:t>Start with SMART </a:t>
            </a:r>
          </a:p>
          <a:p>
            <a:pPr lvl="1"/>
            <a:r>
              <a:rPr lang="en-US" dirty="0"/>
              <a:t>Specific, Measurable, Achievable, Relevant and Time-bound</a:t>
            </a:r>
          </a:p>
          <a:p>
            <a:r>
              <a:rPr lang="en-US" dirty="0"/>
              <a:t>Leverage relevant data sources to show existing need or potential ecosystem impact</a:t>
            </a:r>
          </a:p>
          <a:p>
            <a:pPr lvl="1"/>
            <a:r>
              <a:rPr lang="en-US" dirty="0"/>
              <a:t>Wage data, local employment levels, future sector job growth in Maryland</a:t>
            </a:r>
          </a:p>
          <a:p>
            <a:r>
              <a:rPr lang="en-US" dirty="0"/>
              <a:t>Clarify the organization’s competitive advantage </a:t>
            </a:r>
          </a:p>
          <a:p>
            <a:pPr lvl="1"/>
            <a:r>
              <a:rPr lang="en-US" dirty="0"/>
              <a:t>Strategic location, traction, high-value partnerships, employer engagement, depth vs. breadth </a:t>
            </a:r>
          </a:p>
          <a:p>
            <a:r>
              <a:rPr lang="en-US" dirty="0"/>
              <a:t>Demonstrate intentional collaboration with target populations</a:t>
            </a:r>
          </a:p>
          <a:p>
            <a:pPr lvl="1"/>
            <a:r>
              <a:rPr lang="en-US" dirty="0"/>
              <a:t>Clear access pipelines, strong community buy-in through well-crafted letters of support/ commitment</a:t>
            </a:r>
          </a:p>
          <a:p>
            <a:r>
              <a:rPr lang="en-US" dirty="0"/>
              <a:t>Do </a:t>
            </a:r>
            <a:r>
              <a:rPr lang="en-US" b="1" u="sng" dirty="0"/>
              <a:t>not</a:t>
            </a:r>
            <a:r>
              <a:rPr lang="en-US" dirty="0"/>
              <a:t> start at the last minute</a:t>
            </a:r>
          </a:p>
          <a:p>
            <a:pPr lvl="1"/>
            <a:r>
              <a:rPr lang="en-US" dirty="0"/>
              <a:t>Avoid careless use of AI-assisted writing tools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C5D545-A673-8321-37BC-3513F2779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44" y="266552"/>
            <a:ext cx="10105633" cy="523237"/>
          </a:xfrm>
        </p:spPr>
        <p:txBody>
          <a:bodyPr>
            <a:normAutofit fontScale="90000"/>
          </a:bodyPr>
          <a:lstStyle/>
          <a:p>
            <a:r>
              <a:rPr lang="en-US" dirty="0"/>
              <a:t>Equitech Growth Fund: General Tips for Strong Proposal Writing</a:t>
            </a:r>
          </a:p>
        </p:txBody>
      </p:sp>
    </p:spTree>
    <p:extLst>
      <p:ext uri="{BB962C8B-B14F-4D97-AF65-F5344CB8AC3E}">
        <p14:creationId xmlns:p14="http://schemas.microsoft.com/office/powerpoint/2010/main" val="25223878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BD9D55-27CC-110A-E378-C133549AC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EA0FEF6-8EF0-6274-7E09-5393293C1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E7038B-01C6-3A3A-A229-BC4494B355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Alignment with EGF Goals </a:t>
            </a:r>
          </a:p>
          <a:p>
            <a:pPr lvl="1"/>
            <a:r>
              <a:rPr lang="en-US" dirty="0"/>
              <a:t>Does the project clearly address one or more priority workforce need?</a:t>
            </a:r>
          </a:p>
          <a:p>
            <a:pPr lvl="1"/>
            <a:r>
              <a:rPr lang="en-US" dirty="0"/>
              <a:t> Are the connections between the project and EGF strategic priorities explicitly articulated? </a:t>
            </a:r>
            <a:endParaRPr lang="en-US" b="1" dirty="0"/>
          </a:p>
          <a:p>
            <a:r>
              <a:rPr lang="en-US" b="1" dirty="0"/>
              <a:t>Project Viability and Feasibility</a:t>
            </a:r>
          </a:p>
          <a:p>
            <a:pPr lvl="1"/>
            <a:r>
              <a:rPr lang="en-US" dirty="0"/>
              <a:t>Does the organization demonstrate sufficient resources to execute this project? </a:t>
            </a:r>
          </a:p>
          <a:p>
            <a:pPr lvl="1"/>
            <a:r>
              <a:rPr lang="en-US" dirty="0"/>
              <a:t>Are the project milestones </a:t>
            </a:r>
            <a:r>
              <a:rPr lang="en-US" u="sng" dirty="0"/>
              <a:t>specific</a:t>
            </a:r>
            <a:r>
              <a:rPr lang="en-US" dirty="0"/>
              <a:t> and achievable within the proposed timeline?</a:t>
            </a:r>
          </a:p>
          <a:p>
            <a:pPr lvl="1"/>
            <a:r>
              <a:rPr lang="en-US" dirty="0"/>
              <a:t>Is the budget well-justified, and appropriate for the project scope? </a:t>
            </a:r>
          </a:p>
          <a:p>
            <a:r>
              <a:rPr lang="en-US" b="1" dirty="0"/>
              <a:t>Economic Impact and Job Creation </a:t>
            </a:r>
          </a:p>
          <a:p>
            <a:pPr lvl="1"/>
            <a:r>
              <a:rPr lang="en-US" dirty="0"/>
              <a:t>Are job creation projections specific and well-supported with evidence?</a:t>
            </a:r>
          </a:p>
          <a:p>
            <a:pPr lvl="1"/>
            <a:r>
              <a:rPr lang="en-US" dirty="0"/>
              <a:t>How significant is the </a:t>
            </a:r>
            <a:r>
              <a:rPr lang="en-US" u="sng" dirty="0"/>
              <a:t>direct</a:t>
            </a:r>
            <a:r>
              <a:rPr lang="en-US" dirty="0"/>
              <a:t> impact, relative to funding requested? </a:t>
            </a:r>
            <a:endParaRPr lang="en-US" b="1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8B8D6C-340A-4A36-EAD3-AAA87B709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Evaluation Criteria</a:t>
            </a:r>
          </a:p>
        </p:txBody>
      </p:sp>
    </p:spTree>
    <p:extLst>
      <p:ext uri="{BB962C8B-B14F-4D97-AF65-F5344CB8AC3E}">
        <p14:creationId xmlns:p14="http://schemas.microsoft.com/office/powerpoint/2010/main" val="24376485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A3ED92-49B3-E9F0-0258-5FDAD8EA73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18340E3-72E5-8E8F-A034-D251C543E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F4317C-B62E-03CB-C0FD-670D7458E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7C891-DB9A-655E-AE5D-123C25D48E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390854"/>
            <a:ext cx="11189149" cy="4245671"/>
          </a:xfrm>
        </p:spPr>
        <p:txBody>
          <a:bodyPr>
            <a:normAutofit/>
          </a:bodyPr>
          <a:lstStyle/>
          <a:p>
            <a:r>
              <a:rPr lang="en-US" b="1" dirty="0"/>
              <a:t>Capacity to Leverage Matching Funds </a:t>
            </a:r>
          </a:p>
          <a:p>
            <a:pPr lvl="1"/>
            <a:r>
              <a:rPr lang="en-US" dirty="0"/>
              <a:t>What is the cash match ratio and how reliable will these use of funds be? </a:t>
            </a:r>
          </a:p>
          <a:p>
            <a:r>
              <a:rPr lang="en-US" b="1" dirty="0"/>
              <a:t>Community Engagement &amp; Inclusivity</a:t>
            </a:r>
          </a:p>
          <a:p>
            <a:pPr lvl="1"/>
            <a:r>
              <a:rPr lang="en-US" dirty="0"/>
              <a:t>What suggests genuine community partnerships and effective outreach? </a:t>
            </a:r>
          </a:p>
          <a:p>
            <a:pPr lvl="1"/>
            <a:r>
              <a:rPr lang="en-US" dirty="0"/>
              <a:t>How well does the project address barriers that prevent underserved populations from participating?</a:t>
            </a:r>
            <a:endParaRPr lang="en-US" b="1" dirty="0"/>
          </a:p>
          <a:p>
            <a:r>
              <a:rPr lang="en-US" b="1" dirty="0"/>
              <a:t>Metrics and Impact Measurement</a:t>
            </a:r>
          </a:p>
          <a:p>
            <a:pPr lvl="1"/>
            <a:r>
              <a:rPr lang="en-US" dirty="0"/>
              <a:t>Is there a clear and realistic data collection methodology and analysis plan?</a:t>
            </a:r>
          </a:p>
          <a:p>
            <a:pPr lvl="1"/>
            <a:r>
              <a:rPr lang="en-US" dirty="0"/>
              <a:t>How well do the metrics connect to the project's stated objectives and expected outcomes?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41D095-933B-F0CB-DC16-E9EE79051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Evaluation Criteria</a:t>
            </a:r>
          </a:p>
        </p:txBody>
      </p:sp>
    </p:spTree>
    <p:extLst>
      <p:ext uri="{BB962C8B-B14F-4D97-AF65-F5344CB8AC3E}">
        <p14:creationId xmlns:p14="http://schemas.microsoft.com/office/powerpoint/2010/main" val="35236562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B1B8EF7-7546-E400-71F7-49107DAEE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ED0EF1-FE7D-81D7-122A-709EB0670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456916-F81A-C4FC-1660-27FFC2A250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FFCEC7-A056-33EE-BD58-06E9D774C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44" y="266552"/>
            <a:ext cx="9853149" cy="523237"/>
          </a:xfrm>
        </p:spPr>
        <p:txBody>
          <a:bodyPr>
            <a:normAutofit fontScale="90000"/>
          </a:bodyPr>
          <a:lstStyle/>
          <a:p>
            <a:r>
              <a:rPr lang="en-US" dirty="0"/>
              <a:t>Equitech Growth Fund: Industry-Specific Considerations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57E831-DF2F-F550-1620-FDE927DF10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616545"/>
              </p:ext>
            </p:extLst>
          </p:nvPr>
        </p:nvGraphicFramePr>
        <p:xfrm>
          <a:off x="546445" y="1390854"/>
          <a:ext cx="11189148" cy="48940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9866">
                  <a:extLst>
                    <a:ext uri="{9D8B030D-6E8A-4147-A177-3AD203B41FA5}">
                      <a16:colId xmlns:a16="http://schemas.microsoft.com/office/drawing/2014/main" val="3371687555"/>
                    </a:ext>
                  </a:extLst>
                </a:gridCol>
                <a:gridCol w="7989282">
                  <a:extLst>
                    <a:ext uri="{9D8B030D-6E8A-4147-A177-3AD203B41FA5}">
                      <a16:colId xmlns:a16="http://schemas.microsoft.com/office/drawing/2014/main" val="3360713957"/>
                    </a:ext>
                  </a:extLst>
                </a:gridCol>
              </a:tblGrid>
              <a:tr h="35267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Industry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Considerations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631326"/>
                  </a:ext>
                </a:extLst>
              </a:tr>
              <a:tr h="1410685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Advanced Manufacturing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What gap is addressed in Maryland’s manufacturing capacity at a statewide or local level?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this accelerate commercial potential for the applicant </a:t>
                      </a:r>
                      <a:r>
                        <a:rPr lang="en-US" u="sng" dirty="0">
                          <a:solidFill>
                            <a:srgbClr val="000000"/>
                          </a:solidFill>
                        </a:rPr>
                        <a:t>and</a:t>
                      </a: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 other manufacturing companies?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What are the associated positive downstream effects (i.e. supplier and logistics)?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283679"/>
                  </a:ext>
                </a:extLst>
              </a:tr>
              <a:tr h="114618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Advanced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the project include federal, state, academic or industry partner buy-in?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the research and development (R&amp;D) contribute to Maryland’s competitiveness in emerging technology industries?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209365"/>
                  </a:ext>
                </a:extLst>
              </a:tr>
              <a:tr h="88167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AR/VR Learning Facilities and Modules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What unique benefits does the AR/VR learning facility pose over traditional learning methods?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Why is this the best learning modality for the applied industry of choice?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1605934"/>
                  </a:ext>
                </a:extLst>
              </a:tr>
              <a:tr h="962110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  <a:ea typeface="Open Sans"/>
                          <a:cs typeface="Open Sans"/>
                        </a:rPr>
                        <a:t>Advanced Laboratory </a:t>
                      </a:r>
                    </a:p>
                    <a:p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large is the potential direct/indirect impact on local startup commercialization? (i.e. revenues, patents, licenses, product scaling or spin outs)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Why should we fund a facility at this location? (i.e. local assets, market demand)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255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7262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9F7CA3-91D3-5332-F5AC-B649CC57C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7694EC7-4AFB-A176-E151-5E39FDBF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30EE01-D9FC-7251-CCE0-F4212679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F8B039-DAA5-8B3E-829D-042E7C7293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8B87CD9-5091-74A9-90DA-236433549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44" y="266552"/>
            <a:ext cx="9853149" cy="523237"/>
          </a:xfrm>
        </p:spPr>
        <p:txBody>
          <a:bodyPr>
            <a:normAutofit fontScale="90000"/>
          </a:bodyPr>
          <a:lstStyle/>
          <a:p>
            <a:r>
              <a:rPr lang="en-US" dirty="0"/>
              <a:t>Equitech Growth Fund: Industry-Specific Considerations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42FCD1A-67D2-33A6-4D0D-0BDA911EA9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711952"/>
              </p:ext>
            </p:extLst>
          </p:nvPr>
        </p:nvGraphicFramePr>
        <p:xfrm>
          <a:off x="546444" y="1379396"/>
          <a:ext cx="11189148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9866">
                  <a:extLst>
                    <a:ext uri="{9D8B030D-6E8A-4147-A177-3AD203B41FA5}">
                      <a16:colId xmlns:a16="http://schemas.microsoft.com/office/drawing/2014/main" val="3371687555"/>
                    </a:ext>
                  </a:extLst>
                </a:gridCol>
                <a:gridCol w="7989282">
                  <a:extLst>
                    <a:ext uri="{9D8B030D-6E8A-4147-A177-3AD203B41FA5}">
                      <a16:colId xmlns:a16="http://schemas.microsoft.com/office/drawing/2014/main" val="3360713957"/>
                    </a:ext>
                  </a:extLst>
                </a:gridCol>
              </a:tblGrid>
              <a:tr h="35267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Industry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Considerations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631326"/>
                  </a:ext>
                </a:extLst>
              </a:tr>
              <a:tr h="515828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Expansion of STEAM Education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Who are the target school or higher-education partners, and why?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experiential learning prepare students for jobs of the future?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0571939"/>
                  </a:ext>
                </a:extLst>
              </a:tr>
              <a:tr h="320391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rgbClr val="000000"/>
                          </a:solidFill>
                        </a:rPr>
                        <a:t>Entrepreneur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the applicant prioritize and tailor support for underrepresented founders?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the applicant distinguish between direct employment and downstream job creation?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the education or training prepare startup founders for existing market need?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does the applicant integrate investor, corporate or industry collaboration?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283679"/>
                  </a:ext>
                </a:extLst>
              </a:tr>
              <a:tr h="114618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Cybersecurity/IT Workforce Development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What underrepresented populations does the applicant prioritize, and how do they reach them?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What certifications and/or skills training are beneficiaries receiving and why?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>
                          <a:solidFill>
                            <a:srgbClr val="000000"/>
                          </a:solidFill>
                        </a:rPr>
                        <a:t>How are existing local/statewide workforce pipelines leveraged?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2093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8938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426BF8A-75D3-F90E-2B0C-7C48813D6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947DFA-62BA-5F8D-F785-4C853CD8C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3AEF82-9DAA-9A3E-0861-DC996E247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Equitech Growth Fund: Awardees Q&amp;A</a:t>
            </a:r>
          </a:p>
        </p:txBody>
      </p:sp>
      <p:pic>
        <p:nvPicPr>
          <p:cNvPr id="7" name="Picture 6" descr="The image shows a person with curly hair wearing a blue button-down shirt with a small blue logo on the chest.&#10;&#10;AI-generated content may be incorrect.">
            <a:extLst>
              <a:ext uri="{FF2B5EF4-FFF2-40B4-BE49-F238E27FC236}">
                <a16:creationId xmlns:a16="http://schemas.microsoft.com/office/drawing/2014/main" id="{9914C06F-B1F8-5889-A9F4-240A9FC546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494" y="1269390"/>
            <a:ext cx="3085106" cy="3085106"/>
          </a:xfrm>
          <a:prstGeom prst="rect">
            <a:avLst/>
          </a:prstGeom>
        </p:spPr>
      </p:pic>
      <p:pic>
        <p:nvPicPr>
          <p:cNvPr id="9" name="Picture 8" descr="The image depicts a person dressed in a suit, standing against a backdrop of red-and-white striped buildings and decorative red umbrellas, likely outdoors on a sidewalk.&#10;&#10;AI-generated content may be incorrect.">
            <a:extLst>
              <a:ext uri="{FF2B5EF4-FFF2-40B4-BE49-F238E27FC236}">
                <a16:creationId xmlns:a16="http://schemas.microsoft.com/office/drawing/2014/main" id="{9D4B83DC-0858-C092-4413-4ED27BBE77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95" r="13193"/>
          <a:stretch>
            <a:fillRect/>
          </a:stretch>
        </p:blipFill>
        <p:spPr>
          <a:xfrm>
            <a:off x="7521934" y="1269390"/>
            <a:ext cx="3307743" cy="30851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D93716-2E72-EE2C-C283-04072809CF62}"/>
              </a:ext>
            </a:extLst>
          </p:cNvPr>
          <p:cNvSpPr txBox="1"/>
          <p:nvPr/>
        </p:nvSpPr>
        <p:spPr>
          <a:xfrm>
            <a:off x="953494" y="4595586"/>
            <a:ext cx="3658263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1" dirty="0">
                <a:solidFill>
                  <a:srgbClr val="27251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Tina Williams Koroma</a:t>
            </a:r>
            <a:endParaRPr lang="en-US" sz="2400" b="1" dirty="0">
              <a:solidFill>
                <a:srgbClr val="27251F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sz="2400" dirty="0" err="1">
                <a:solidFill>
                  <a:srgbClr val="27251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TCecure</a:t>
            </a:r>
            <a:r>
              <a:rPr lang="en-US" sz="2400" dirty="0">
                <a:solidFill>
                  <a:srgbClr val="27251F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, LLC | Founder</a:t>
            </a:r>
          </a:p>
          <a:p>
            <a:pPr algn="l">
              <a:lnSpc>
                <a:spcPct val="150000"/>
              </a:lnSpc>
            </a:pPr>
            <a:r>
              <a:rPr lang="en-US" sz="2400" i="1" dirty="0">
                <a:solidFill>
                  <a:srgbClr val="27251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EGF Awardee FY’25</a:t>
            </a:r>
            <a:endParaRPr lang="en-US" sz="2400" i="1" dirty="0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BC9AD9-AC13-EA1E-7D3B-59BF815F1D1F}"/>
              </a:ext>
            </a:extLst>
          </p:cNvPr>
          <p:cNvSpPr txBox="1"/>
          <p:nvPr/>
        </p:nvSpPr>
        <p:spPr>
          <a:xfrm>
            <a:off x="7521933" y="4595586"/>
            <a:ext cx="4747403" cy="1697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b="1" dirty="0">
                <a:solidFill>
                  <a:srgbClr val="27251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Chris Frew</a:t>
            </a:r>
          </a:p>
          <a:p>
            <a:pPr algn="l">
              <a:lnSpc>
                <a:spcPct val="150000"/>
              </a:lnSpc>
            </a:pPr>
            <a:r>
              <a:rPr lang="en-US" sz="2400" dirty="0" err="1">
                <a:solidFill>
                  <a:srgbClr val="27251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BioBuzz</a:t>
            </a:r>
            <a:r>
              <a:rPr lang="en-US" sz="2400" dirty="0">
                <a:solidFill>
                  <a:srgbClr val="27251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Networks, Inc. | Founder</a:t>
            </a:r>
          </a:p>
          <a:p>
            <a:pPr algn="l">
              <a:lnSpc>
                <a:spcPct val="150000"/>
              </a:lnSpc>
            </a:pPr>
            <a:r>
              <a:rPr lang="en-US" sz="2400" i="1" dirty="0">
                <a:solidFill>
                  <a:srgbClr val="27251F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EGF Awardee FY’26</a:t>
            </a:r>
            <a:endParaRPr lang="en-US" sz="2400" i="1" dirty="0">
              <a:solidFill>
                <a:srgbClr val="27251F"/>
              </a:solidFill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418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E69471D-57AB-4E5D-ADBD-1EE4DDCE9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48F7DA-509A-4968-9B61-E1BDA6CEA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t>29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A89EB03-8C15-4CF6-8876-72EB166DF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5822" y="3167381"/>
            <a:ext cx="9067204" cy="523237"/>
          </a:xfrm>
        </p:spPr>
        <p:txBody>
          <a:bodyPr>
            <a:normAutofit fontScale="90000"/>
          </a:bodyPr>
          <a:lstStyle/>
          <a:p>
            <a:r>
              <a:rPr lang="en-US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029062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E075A-82A7-DAA4-BDB3-041154140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126046-34C3-DB9D-4196-8D4188D2F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E4E443-4046-6161-FF85-DE7E50269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B81617-5466-5948-2612-8A5A8433495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Equitech</a:t>
            </a:r>
            <a:r>
              <a:rPr lang="en-US"/>
              <a:t> Growth Commission </a:t>
            </a:r>
          </a:p>
          <a:p>
            <a:pPr lvl="1"/>
            <a:r>
              <a:rPr lang="en-US">
                <a:ea typeface="Open Sans"/>
                <a:cs typeface="Open Sans"/>
              </a:rPr>
              <a:t>Mission: established in 2023 by legislation (CH 461 of 2023) to develop a strategic plan that is inclusive, comprehensive, and reaches the 10–year goals for growing the State’s innovation economy. Identify </a:t>
            </a:r>
            <a:r>
              <a:rPr lang="en-US" u="sng">
                <a:ea typeface="Open Sans"/>
                <a:cs typeface="Open Sans"/>
              </a:rPr>
              <a:t>mechanisms (priority industry areas)</a:t>
            </a:r>
            <a:r>
              <a:rPr lang="en-US">
                <a:ea typeface="Open Sans"/>
                <a:cs typeface="Open Sans"/>
              </a:rPr>
              <a:t> for increasing high-tech job growth and expanding wealth in underrepresented communities.</a:t>
            </a:r>
          </a:p>
          <a:p>
            <a:pPr lvl="1"/>
            <a:r>
              <a:rPr lang="en-US"/>
              <a:t>Involves a broad selection of voices across Maryland State</a:t>
            </a:r>
          </a:p>
          <a:p>
            <a:pPr lvl="1"/>
            <a:r>
              <a:rPr lang="en-US" b="1">
                <a:ea typeface="Open Sans"/>
                <a:cs typeface="Open Sans"/>
                <a:hlinkClick r:id="rId3"/>
              </a:rPr>
              <a:t>Final </a:t>
            </a:r>
            <a:r>
              <a:rPr lang="en-US" b="1">
                <a:ea typeface="Open Sans"/>
                <a:cs typeface="Open Sans"/>
              </a:rPr>
              <a:t>Strategic Plan</a:t>
            </a:r>
            <a:r>
              <a:rPr lang="en-US">
                <a:ea typeface="Open Sans"/>
                <a:cs typeface="Open Sans"/>
              </a:rPr>
              <a:t> is available for review</a:t>
            </a:r>
          </a:p>
          <a:p>
            <a:endParaRPr lang="en-US"/>
          </a:p>
          <a:p>
            <a:endParaRPr lang="en-US"/>
          </a:p>
          <a:p>
            <a:pPr lvl="2"/>
            <a:endParaRPr lang="en-US"/>
          </a:p>
          <a:p>
            <a:pPr lvl="1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EC16397-5A8C-FE9A-1633-47A756BA5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Equitech</a:t>
            </a:r>
            <a:r>
              <a:rPr lang="en-US"/>
              <a:t> Growth Fund: Background Context</a:t>
            </a:r>
          </a:p>
        </p:txBody>
      </p:sp>
    </p:spTree>
    <p:extLst>
      <p:ext uri="{BB962C8B-B14F-4D97-AF65-F5344CB8AC3E}">
        <p14:creationId xmlns:p14="http://schemas.microsoft.com/office/powerpoint/2010/main" val="3461350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5A096-FDFC-FC0B-08E8-B8B657E92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5300A-CB88-D249-15E6-973D25B986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7565" y="1411357"/>
            <a:ext cx="5456583" cy="476560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i="1"/>
              <a:t>To register, scan this QR code :</a:t>
            </a:r>
          </a:p>
          <a:p>
            <a:pPr marL="0" indent="0">
              <a:buNone/>
            </a:pPr>
            <a:endParaRPr lang="en-US" i="1"/>
          </a:p>
          <a:p>
            <a:pPr marL="0" indent="0">
              <a:buNone/>
            </a:pPr>
            <a:endParaRPr lang="en-US"/>
          </a:p>
          <a:p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endParaRPr lang="en-US" sz="2800"/>
          </a:p>
          <a:p>
            <a:pPr marL="457200" lvl="1" indent="0">
              <a:buNone/>
            </a:pPr>
            <a:endParaRPr lang="en-US" sz="2800" b="1"/>
          </a:p>
          <a:p>
            <a:pPr lvl="1">
              <a:buFont typeface="Courier New" panose="020B0604020202020204" pitchFamily="34" charset="0"/>
              <a:buChar char="o"/>
            </a:pPr>
            <a:endParaRPr lang="en-US" sz="2800"/>
          </a:p>
        </p:txBody>
      </p:sp>
      <p:pic>
        <p:nvPicPr>
          <p:cNvPr id="8" name="Picture 7" descr="The image depicts a QR code with a black background.&#10;&#10;AI-generated content may be incorrect.">
            <a:extLst>
              <a:ext uri="{FF2B5EF4-FFF2-40B4-BE49-F238E27FC236}">
                <a16:creationId xmlns:a16="http://schemas.microsoft.com/office/drawing/2014/main" id="{4F6DCCD1-8379-A160-704F-896F56465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4617" y="1411357"/>
            <a:ext cx="4765606" cy="4765606"/>
          </a:xfrm>
          <a:prstGeom prst="rect">
            <a:avLst/>
          </a:prstGeom>
          <a:noFill/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88A00EC-2C2A-EA25-717D-74521E9FE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69315"/>
            <a:ext cx="41148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45F88C-1574-B9CC-B90A-D9230CC0F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6704" y="646462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9234646E-0CC0-F746-9F17-F76E1333798B}" type="slidenum">
              <a:rPr lang="en-US" smtClean="0"/>
              <a:pPr>
                <a:spcAft>
                  <a:spcPts val="600"/>
                </a:spcAft>
              </a:pPr>
              <a:t>30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8A7CAE2-CEB4-C032-77BA-B6630DDF7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45" y="266552"/>
            <a:ext cx="9067204" cy="523237"/>
          </a:xfrm>
        </p:spPr>
        <p:txBody>
          <a:bodyPr anchor="ctr">
            <a:normAutofit/>
          </a:bodyPr>
          <a:lstStyle/>
          <a:p>
            <a:r>
              <a:rPr lang="en-US" sz="3000"/>
              <a:t>Equitech Growth Fund: Office Hour | July 23 @ 11 AM</a:t>
            </a:r>
          </a:p>
        </p:txBody>
      </p:sp>
    </p:spTree>
    <p:extLst>
      <p:ext uri="{BB962C8B-B14F-4D97-AF65-F5344CB8AC3E}">
        <p14:creationId xmlns:p14="http://schemas.microsoft.com/office/powerpoint/2010/main" val="2023331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CAD917-B112-4D22-B719-0A71FE0BA0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223B2F-D8FB-4F1B-AF85-F89FF0A330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C4EE1D-0290-40D9-82E6-7DD14DC332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Sephora Saint-Armand</a:t>
            </a:r>
          </a:p>
          <a:p>
            <a:r>
              <a:rPr lang="en-US" dirty="0"/>
              <a:t>Ecosystem and Equitech Manager</a:t>
            </a:r>
          </a:p>
          <a:p>
            <a:r>
              <a:rPr lang="en-US" dirty="0"/>
              <a:t>equitechgrowth@tedcomd.com</a:t>
            </a:r>
          </a:p>
        </p:txBody>
      </p:sp>
      <p:pic>
        <p:nvPicPr>
          <p:cNvPr id="6" name="Picture 5" descr="The image shows a person with a neutral expression, wearing a knitted sweater, and standing in a front-facing pose.&#10;&#10;AI-generated content may be incorrect.">
            <a:extLst>
              <a:ext uri="{FF2B5EF4-FFF2-40B4-BE49-F238E27FC236}">
                <a16:creationId xmlns:a16="http://schemas.microsoft.com/office/drawing/2014/main" id="{CEC21D3E-6218-8FF8-46DF-379151A8B2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551" y="1733692"/>
            <a:ext cx="4572000" cy="2571750"/>
          </a:xfrm>
          <a:prstGeom prst="rect">
            <a:avLst/>
          </a:prstGeom>
        </p:spPr>
      </p:pic>
      <p:pic>
        <p:nvPicPr>
          <p:cNvPr id="15" name="Picture Placeholder 14" descr="The image shows a person standing with their arms crossed, wearing a gray sweater.&#10;&#10;AI-generated content may be incorrect.">
            <a:extLst>
              <a:ext uri="{FF2B5EF4-FFF2-40B4-BE49-F238E27FC236}">
                <a16:creationId xmlns:a16="http://schemas.microsoft.com/office/drawing/2014/main" id="{559CF6BF-F677-F5DD-CC53-2A260185727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5651" r="5651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66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5FF68E-FEA7-3C76-CF3B-70D7A4782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1028FFE-D14D-7095-44CD-F7FE05C78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F98C08-C5CC-478A-A130-494FA6A5EA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004635"/>
            <a:ext cx="11189149" cy="53189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u="sng" dirty="0" err="1">
                <a:ea typeface="Open Sans"/>
                <a:cs typeface="Open Sans"/>
              </a:rPr>
              <a:t>Equitech</a:t>
            </a:r>
            <a:r>
              <a:rPr lang="en-US" u="sng" dirty="0">
                <a:ea typeface="Open Sans"/>
                <a:cs typeface="Open Sans"/>
              </a:rPr>
              <a:t> Growth Fund </a:t>
            </a:r>
            <a:r>
              <a:rPr lang="en-US" dirty="0">
                <a:ea typeface="Open Sans"/>
                <a:cs typeface="Open Sans"/>
              </a:rPr>
              <a:t>(CH 461 of 2023): supports the economic competitiveness and inclusive growth of emerging and advanced industries in the State. This is through the creation of a </a:t>
            </a:r>
            <a:r>
              <a:rPr lang="en-US" b="1" dirty="0">
                <a:ea typeface="Open Sans"/>
                <a:cs typeface="Open Sans"/>
              </a:rPr>
              <a:t>diverse</a:t>
            </a:r>
            <a:r>
              <a:rPr lang="en-US" dirty="0">
                <a:ea typeface="Open Sans"/>
                <a:cs typeface="Open Sans"/>
              </a:rPr>
              <a:t> </a:t>
            </a:r>
            <a:r>
              <a:rPr lang="en-US" b="1" dirty="0">
                <a:ea typeface="Open Sans"/>
                <a:cs typeface="Open Sans"/>
              </a:rPr>
              <a:t>workforce</a:t>
            </a:r>
            <a:r>
              <a:rPr lang="en-US" dirty="0">
                <a:ea typeface="Open Sans"/>
                <a:cs typeface="Open Sans"/>
              </a:rPr>
              <a:t> and </a:t>
            </a:r>
            <a:r>
              <a:rPr lang="en-US" b="1" dirty="0">
                <a:ea typeface="Open Sans"/>
                <a:cs typeface="Open Sans"/>
              </a:rPr>
              <a:t>supporting infrastructure assets</a:t>
            </a:r>
            <a:r>
              <a:rPr lang="en-US" dirty="0">
                <a:ea typeface="Open Sans"/>
                <a:cs typeface="Open Sans"/>
              </a:rPr>
              <a:t>.</a:t>
            </a:r>
          </a:p>
          <a:p>
            <a:r>
              <a:rPr lang="en-US" dirty="0">
                <a:ea typeface="Open Sans"/>
                <a:cs typeface="Open Sans"/>
              </a:rPr>
              <a:t>Equitech Growth Commission developed priority industry areas in a </a:t>
            </a:r>
            <a:r>
              <a:rPr lang="en-US" b="1" dirty="0">
                <a:ea typeface="Open Sans"/>
                <a:cs typeface="Open Sans"/>
              </a:rPr>
              <a:t>Final Strategic Plan </a:t>
            </a:r>
            <a:r>
              <a:rPr lang="en-US" dirty="0">
                <a:ea typeface="Open Sans"/>
                <a:cs typeface="Open Sans"/>
              </a:rPr>
              <a:t>(June 2025). These technology industries produce </a:t>
            </a:r>
            <a:r>
              <a:rPr lang="en-US" dirty="0">
                <a:ea typeface="+mn-lt"/>
                <a:cs typeface="+mn-lt"/>
              </a:rPr>
              <a:t>positive job growth and wealth, particularly in underrepresented communities.</a:t>
            </a:r>
          </a:p>
          <a:p>
            <a:pPr lvl="1"/>
            <a:r>
              <a:rPr lang="en-US" dirty="0"/>
              <a:t>Two tracks: </a:t>
            </a:r>
          </a:p>
          <a:p>
            <a:pPr lvl="2"/>
            <a:r>
              <a:rPr lang="en-US" dirty="0">
                <a:ea typeface="Open Sans"/>
                <a:cs typeface="Open Sans"/>
              </a:rPr>
              <a:t>Workforce Development – up to $250,000</a:t>
            </a:r>
          </a:p>
          <a:p>
            <a:pPr lvl="2"/>
            <a:r>
              <a:rPr lang="en-US" dirty="0">
                <a:ea typeface="Open Sans"/>
                <a:cs typeface="Open Sans"/>
              </a:rPr>
              <a:t>Infrastructure – up to $1,000,000</a:t>
            </a:r>
          </a:p>
          <a:p>
            <a:pPr lvl="1"/>
            <a:r>
              <a:rPr lang="en-US" dirty="0">
                <a:ea typeface="Open Sans"/>
                <a:cs typeface="Open Sans"/>
              </a:rPr>
              <a:t>Runs until FY2033, one round per year</a:t>
            </a:r>
          </a:p>
          <a:p>
            <a:pPr lvl="2"/>
            <a:r>
              <a:rPr lang="en-US" dirty="0">
                <a:ea typeface="Open Sans"/>
                <a:cs typeface="Open Sans"/>
              </a:rPr>
              <a:t>4 to 5 Million allocated per year</a:t>
            </a:r>
          </a:p>
          <a:p>
            <a:pPr lvl="1"/>
            <a:r>
              <a:rPr lang="en-US" b="1" dirty="0">
                <a:solidFill>
                  <a:srgbClr val="FF0000"/>
                </a:solidFill>
                <a:ea typeface="Open Sans"/>
                <a:cs typeface="Open Sans"/>
              </a:rPr>
              <a:t>Overall Target: 87,000 jobs created in priority industry areas</a:t>
            </a:r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DD06935-5821-9525-9F3B-77FB86269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Equitech Growth Fund: Overview</a:t>
            </a:r>
          </a:p>
        </p:txBody>
      </p:sp>
    </p:spTree>
    <p:extLst>
      <p:ext uri="{BB962C8B-B14F-4D97-AF65-F5344CB8AC3E}">
        <p14:creationId xmlns:p14="http://schemas.microsoft.com/office/powerpoint/2010/main" val="3349578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A0A3FA-1022-378A-F093-6DE152648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E2CA1F-F688-4F70-B3C1-A0AD9C1D8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FA020-3110-7587-F50D-5DECDB01A1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Intend to have a physical presence in the State of Maryland for 5 years </a:t>
            </a:r>
          </a:p>
          <a:p>
            <a:r>
              <a:rPr lang="en-US" dirty="0"/>
              <a:t>Good Standing with the State of Maryland </a:t>
            </a:r>
          </a:p>
          <a:p>
            <a:r>
              <a:rPr lang="en-US" dirty="0"/>
              <a:t>Eligible formation structures are as follows:</a:t>
            </a:r>
          </a:p>
          <a:p>
            <a:pPr lvl="1"/>
            <a:r>
              <a:rPr lang="en-US" dirty="0"/>
              <a:t>Public Entity</a:t>
            </a:r>
          </a:p>
          <a:p>
            <a:pPr lvl="1"/>
            <a:r>
              <a:rPr lang="en-US" dirty="0"/>
              <a:t>Nonprofit Organization</a:t>
            </a:r>
          </a:p>
          <a:p>
            <a:pPr lvl="1"/>
            <a:r>
              <a:rPr lang="en-US" dirty="0"/>
              <a:t>Private Entity</a:t>
            </a:r>
          </a:p>
          <a:p>
            <a:pPr lvl="1"/>
            <a:r>
              <a:rPr lang="en-US" dirty="0"/>
              <a:t>Institutions of Higher Education</a:t>
            </a:r>
          </a:p>
          <a:p>
            <a:pPr lvl="1"/>
            <a:r>
              <a:rPr lang="en-US" dirty="0"/>
              <a:t>Public-Private Partnership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ea typeface="Open Sans"/>
                <a:cs typeface="Open Sans"/>
              </a:rPr>
              <a:t>Source</a:t>
            </a:r>
            <a:r>
              <a:rPr lang="en-US" dirty="0">
                <a:ea typeface="Open Sans"/>
                <a:cs typeface="Open Sans"/>
                <a:hlinkClick r:id="rId3"/>
              </a:rPr>
              <a:t>: TEDCO’s </a:t>
            </a:r>
            <a:r>
              <a:rPr lang="en-US" dirty="0" err="1">
                <a:ea typeface="Open Sans"/>
                <a:cs typeface="Open Sans"/>
                <a:hlinkClick r:id="rId3"/>
              </a:rPr>
              <a:t>Equitech</a:t>
            </a:r>
            <a:r>
              <a:rPr lang="en-US" dirty="0">
                <a:ea typeface="Open Sans"/>
                <a:cs typeface="Open Sans"/>
                <a:hlinkClick r:id="rId3"/>
              </a:rPr>
              <a:t> Growth Fund Request for Application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B1AF354-05D9-8151-71B4-6C6655B47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Equitech Growth Fund: Eligibility Criteria</a:t>
            </a:r>
          </a:p>
        </p:txBody>
      </p:sp>
    </p:spTree>
    <p:extLst>
      <p:ext uri="{BB962C8B-B14F-4D97-AF65-F5344CB8AC3E}">
        <p14:creationId xmlns:p14="http://schemas.microsoft.com/office/powerpoint/2010/main" val="143735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49FBB5-1E77-3ABE-1C1F-06D90541C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793F63-7C26-83E8-DEB7-41801106D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41B9C2-180F-0FE1-2C62-0D9095E7D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12863A-A423-3E30-D1F1-13A1C8090B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3276" y="1242020"/>
            <a:ext cx="11462318" cy="502446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Project must be headquartered in Maryland &amp; serve the state’s workforce</a:t>
            </a:r>
          </a:p>
          <a:p>
            <a:r>
              <a:rPr lang="en-US" b="1" dirty="0">
                <a:ea typeface="Open Sans"/>
                <a:cs typeface="Open Sans"/>
              </a:rPr>
              <a:t>Preferred, not required</a:t>
            </a:r>
            <a:r>
              <a:rPr lang="en-US" dirty="0">
                <a:ea typeface="Open Sans"/>
                <a:cs typeface="Open Sans"/>
              </a:rPr>
              <a:t> 1:1 cash match from private, public &amp; federal sources</a:t>
            </a:r>
          </a:p>
          <a:p>
            <a:r>
              <a:rPr lang="en-US" dirty="0"/>
              <a:t>Proposed project tracks:</a:t>
            </a:r>
          </a:p>
          <a:p>
            <a:pPr lvl="1"/>
            <a:r>
              <a:rPr lang="en-US" dirty="0"/>
              <a:t>Workforce Development – educational programs, certifications, training &amp; non-degree programs</a:t>
            </a:r>
          </a:p>
          <a:p>
            <a:pPr lvl="2"/>
            <a:r>
              <a:rPr lang="en-US" dirty="0"/>
              <a:t>12 – 24 months</a:t>
            </a:r>
          </a:p>
          <a:p>
            <a:pPr lvl="2"/>
            <a:r>
              <a:rPr lang="en-US" dirty="0">
                <a:ea typeface="Open Sans"/>
                <a:cs typeface="Open Sans"/>
              </a:rPr>
              <a:t>Between 8 - 10 anticipated awards</a:t>
            </a:r>
          </a:p>
          <a:p>
            <a:pPr lvl="1"/>
            <a:r>
              <a:rPr lang="en-US" dirty="0"/>
              <a:t>Infrastructure – building, expanding equipment, systems, resources &amp; facilities</a:t>
            </a:r>
          </a:p>
          <a:p>
            <a:pPr lvl="2"/>
            <a:r>
              <a:rPr lang="en-US" dirty="0"/>
              <a:t>12 – 36 months</a:t>
            </a:r>
          </a:p>
          <a:p>
            <a:pPr lvl="2"/>
            <a:r>
              <a:rPr lang="en-US" dirty="0">
                <a:ea typeface="Open Sans"/>
                <a:cs typeface="Open Sans"/>
              </a:rPr>
              <a:t>Between 1 – 3 anticipated awards</a:t>
            </a:r>
          </a:p>
          <a:p>
            <a:pPr lvl="1"/>
            <a:r>
              <a:rPr lang="en-US" dirty="0"/>
              <a:t>Dual use project types will be considered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ea typeface="Open Sans"/>
                <a:cs typeface="Open Sans"/>
              </a:rPr>
              <a:t>Source: </a:t>
            </a:r>
            <a:r>
              <a:rPr lang="en-US" dirty="0">
                <a:ea typeface="Open Sans"/>
                <a:cs typeface="Open Sans"/>
                <a:hlinkClick r:id="rId3"/>
              </a:rPr>
              <a:t>TEDCO’s Equitech Growth Fund Request for Application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1BAF566-A9AB-B743-47B8-3F4D66C36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Equitech Growth Fund: Project Criteria</a:t>
            </a:r>
          </a:p>
        </p:txBody>
      </p:sp>
    </p:spTree>
    <p:extLst>
      <p:ext uri="{BB962C8B-B14F-4D97-AF65-F5344CB8AC3E}">
        <p14:creationId xmlns:p14="http://schemas.microsoft.com/office/powerpoint/2010/main" val="4077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87E2DD0-592E-AC91-2A53-1CCE8F0EF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E4316C-2BEA-8D4B-8778-92CF539A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8CD0CB-AC36-097D-D01A-5885C6F04B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390854"/>
            <a:ext cx="11497705" cy="5073766"/>
          </a:xfrm>
        </p:spPr>
        <p:txBody>
          <a:bodyPr numCol="2">
            <a:noAutofit/>
          </a:bodyPr>
          <a:lstStyle/>
          <a:p>
            <a:r>
              <a:rPr lang="en-US" b="1" dirty="0"/>
              <a:t>Advanced Manufacturing</a:t>
            </a:r>
          </a:p>
          <a:p>
            <a:r>
              <a:rPr lang="en-US" b="1" dirty="0"/>
              <a:t>Advanced Technology</a:t>
            </a:r>
          </a:p>
          <a:p>
            <a:r>
              <a:rPr lang="en-US" b="1" dirty="0"/>
              <a:t>AR/VR </a:t>
            </a:r>
            <a:r>
              <a:rPr lang="en-US" b="1" dirty="0">
                <a:ea typeface="Open Sans"/>
                <a:cs typeface="Open Sans"/>
              </a:rPr>
              <a:t>learning facilities &amp; modules</a:t>
            </a:r>
          </a:p>
          <a:p>
            <a:r>
              <a:rPr lang="en-US" b="1" dirty="0">
                <a:ea typeface="Open Sans"/>
                <a:cs typeface="Open Sans"/>
              </a:rPr>
              <a:t>Advanced Laboratory </a:t>
            </a:r>
          </a:p>
          <a:p>
            <a:r>
              <a:rPr lang="en-US" b="1" dirty="0">
                <a:ea typeface="Calibri"/>
                <a:cs typeface="Calibri"/>
              </a:rPr>
              <a:t>Expansion of STEAM Education</a:t>
            </a:r>
          </a:p>
          <a:p>
            <a:r>
              <a:rPr lang="en-US" b="1" dirty="0">
                <a:ea typeface="Open Sans"/>
                <a:cs typeface="Open Sans"/>
              </a:rPr>
              <a:t>Entrepreneur Development</a:t>
            </a:r>
          </a:p>
          <a:p>
            <a:r>
              <a:rPr lang="en-US" b="1" dirty="0">
                <a:ea typeface="+mn-lt"/>
                <a:cs typeface="+mn-lt"/>
              </a:rPr>
              <a:t>Cybersecurity/ IT Industry Workforce Development</a:t>
            </a:r>
          </a:p>
          <a:p>
            <a:endParaRPr lang="en-US" b="1" dirty="0">
              <a:ea typeface="+mn-lt"/>
              <a:cs typeface="+mn-lt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pPr marL="0" indent="0">
              <a:buNone/>
            </a:pPr>
            <a:endParaRPr lang="en-US" dirty="0">
              <a:ea typeface="Open Sans"/>
              <a:cs typeface="Open Sans"/>
            </a:endParaRPr>
          </a:p>
          <a:p>
            <a:r>
              <a:rPr lang="en-US" dirty="0">
                <a:ea typeface="Open Sans"/>
                <a:cs typeface="Open Sans"/>
              </a:rPr>
              <a:t>Environmental &amp; Energy Technology</a:t>
            </a:r>
          </a:p>
          <a:p>
            <a:r>
              <a:rPr lang="en-US" dirty="0">
                <a:ea typeface="Open Sans"/>
                <a:cs typeface="Open Sans"/>
              </a:rPr>
              <a:t>Smart Agriculture</a:t>
            </a:r>
          </a:p>
          <a:p>
            <a:r>
              <a:rPr lang="en-US" dirty="0">
                <a:ea typeface="Open Sans"/>
                <a:cs typeface="Open Sans"/>
              </a:rPr>
              <a:t>Healthcare, Life Science &amp; Bioinformatics</a:t>
            </a:r>
          </a:p>
          <a:p>
            <a:r>
              <a:rPr lang="en-US" dirty="0">
                <a:ea typeface="Open Sans"/>
                <a:cs typeface="Open Sans"/>
              </a:rPr>
              <a:t>Autonomous Systems &amp; Robotics</a:t>
            </a:r>
          </a:p>
          <a:p>
            <a:r>
              <a:rPr lang="en-US" dirty="0">
                <a:ea typeface="Open Sans"/>
                <a:cs typeface="Open Sans"/>
              </a:rPr>
              <a:t>Financial Technology</a:t>
            </a:r>
          </a:p>
          <a:p>
            <a:r>
              <a:rPr lang="en-US" dirty="0">
                <a:ea typeface="Open Sans"/>
                <a:cs typeface="Open Sans"/>
              </a:rPr>
              <a:t>Creative Industries &amp; Digital Media</a:t>
            </a:r>
          </a:p>
          <a:p>
            <a:r>
              <a:rPr lang="en-US" dirty="0">
                <a:ea typeface="Open Sans"/>
                <a:cs typeface="Open Sans"/>
              </a:rPr>
              <a:t>Logistics &amp; Supply Chain Innovation</a:t>
            </a: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>
              <a:ea typeface="Open Sans"/>
              <a:cs typeface="Open Sans"/>
            </a:endParaRPr>
          </a:p>
          <a:p>
            <a:endParaRPr lang="en-US" dirty="0"/>
          </a:p>
          <a:p>
            <a:endParaRPr lang="en-US" b="1" dirty="0">
              <a:ea typeface="+mn-lt"/>
              <a:cs typeface="+mn-lt"/>
            </a:endParaRPr>
          </a:p>
          <a:p>
            <a:endParaRPr lang="en-US" b="1" dirty="0">
              <a:ea typeface="+mn-lt"/>
              <a:cs typeface="+mn-lt"/>
            </a:endParaRPr>
          </a:p>
          <a:p>
            <a:endParaRPr lang="en-US" b="1" dirty="0"/>
          </a:p>
          <a:p>
            <a:endParaRPr lang="en-US" b="1" dirty="0">
              <a:ea typeface="Calibri"/>
              <a:cs typeface="Calibri"/>
            </a:endParaRPr>
          </a:p>
          <a:p>
            <a:endParaRPr lang="en-US" b="1" dirty="0">
              <a:ea typeface="Calibri"/>
              <a:cs typeface="Calibri"/>
            </a:endParaRPr>
          </a:p>
          <a:p>
            <a:endParaRPr lang="en-US" b="1" dirty="0">
              <a:ea typeface="Open Sans"/>
              <a:cs typeface="Open Sans"/>
            </a:endParaRPr>
          </a:p>
          <a:p>
            <a:endParaRPr lang="en-US" b="1" dirty="0">
              <a:ea typeface="Open Sans"/>
              <a:cs typeface="Open Sans"/>
            </a:endParaRPr>
          </a:p>
          <a:p>
            <a:endParaRPr lang="en-US" b="1" dirty="0">
              <a:ea typeface="Open Sans"/>
              <a:cs typeface="Open San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594025B-33B9-D4E9-9C67-06A0AF767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444" y="266552"/>
            <a:ext cx="10617425" cy="523237"/>
          </a:xfrm>
        </p:spPr>
        <p:txBody>
          <a:bodyPr>
            <a:normAutofit/>
          </a:bodyPr>
          <a:lstStyle/>
          <a:p>
            <a:r>
              <a:rPr lang="en-US" sz="2800" dirty="0"/>
              <a:t>Equitech Growth Fund: Priority Areas &amp; Additional Consideration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FFC048-1195-D5FC-E9A4-AF3501D18F4C}"/>
              </a:ext>
            </a:extLst>
          </p:cNvPr>
          <p:cNvSpPr/>
          <p:nvPr/>
        </p:nvSpPr>
        <p:spPr>
          <a:xfrm>
            <a:off x="546444" y="1386159"/>
            <a:ext cx="5631442" cy="4313910"/>
          </a:xfrm>
          <a:prstGeom prst="rect">
            <a:avLst/>
          </a:prstGeom>
          <a:noFill/>
          <a:ln>
            <a:solidFill>
              <a:srgbClr val="EE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22486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6A998-DB39-FEC2-8947-EB7B509C8A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A937FB4-DA87-1445-AB71-3A1591EBD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6DC641-0E0D-3AAD-0465-E6BEC1ED1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A5FCA-0D2E-5990-CE7D-ADA1C8AA34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046388"/>
            <a:ext cx="11189149" cy="50475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Open Sans"/>
                <a:cs typeface="Open Sans"/>
              </a:rPr>
              <a:t>Advanced Manufacturing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Biomanufacturing facilities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Aerospace and Defense Manufacturing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Other</a:t>
            </a:r>
          </a:p>
          <a:p>
            <a:r>
              <a:rPr lang="en-US" b="1" dirty="0">
                <a:ea typeface="Open Sans"/>
                <a:cs typeface="Open Sans"/>
              </a:rPr>
              <a:t>Advanced Technology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Quantum computing labs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Upgrades/Implementation of Cyber/AI Risk Management Systems/Frameworks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SCIF Facility construction/improvements/upgrades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Computational Biology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Position, Navigation, Timing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Environment Sensing Technology</a:t>
            </a:r>
          </a:p>
          <a:p>
            <a:r>
              <a:rPr lang="en-US" b="1" dirty="0">
                <a:ea typeface="Open Sans"/>
                <a:cs typeface="Open Sans"/>
              </a:rPr>
              <a:t>AR/VR learning facilities and modules</a:t>
            </a: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Open Sans"/>
              <a:cs typeface="Open Sans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Open Sans"/>
              <a:cs typeface="Open San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0941C0D-A5E5-275B-CA43-7C0D5398F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 Growth Fund: Priority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75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ECE42-1D7F-C92E-7C34-F19BA97A8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D71615-B8F6-D656-734C-067DC3636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tedcomd.com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A937CD-072E-43C8-3755-FD36022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4646E-0CC0-F746-9F17-F76E1333798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D0BD79-DC7B-0CCD-24E4-9F8A29E2BD4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6444" y="1046388"/>
            <a:ext cx="11429230" cy="521452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>
                <a:ea typeface="Open Sans"/>
                <a:cs typeface="Open Sans"/>
              </a:rPr>
              <a:t>Advanced Laboratory 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Flexible, affordable, modern wet-lab space and equipment.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Open Sans"/>
                <a:cs typeface="Open Sans"/>
              </a:rPr>
              <a:t>Laboratories designed to test advancements in existing/new technologies</a:t>
            </a:r>
            <a:r>
              <a:rPr lang="en-US" dirty="0">
                <a:ea typeface="+mn-lt"/>
                <a:cs typeface="+mn-lt"/>
              </a:rPr>
              <a:t> 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Field-based testing implementation</a:t>
            </a:r>
            <a:endParaRPr lang="en-US" b="1" dirty="0">
              <a:ea typeface="+mn-lt"/>
              <a:cs typeface="+mn-lt"/>
            </a:endParaRPr>
          </a:p>
          <a:p>
            <a:r>
              <a:rPr lang="en-US" b="1" dirty="0">
                <a:ea typeface="Calibri"/>
                <a:cs typeface="Calibri"/>
              </a:rPr>
              <a:t>Expansion of STEAM Education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Calibri"/>
                <a:cs typeface="Calibri"/>
              </a:rPr>
              <a:t>Development</a:t>
            </a:r>
            <a:r>
              <a:rPr lang="en-US" dirty="0">
                <a:ea typeface="+mn-lt"/>
                <a:cs typeface="+mn-lt"/>
              </a:rPr>
              <a:t> and expansion of STEAM Programs, K-12 and postsecondary education</a:t>
            </a:r>
            <a:endParaRPr lang="en-US" b="1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Educator Professional Development programs </a:t>
            </a:r>
            <a:endParaRPr lang="en-US" b="1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Expansion of work-based learning, lifetime learning  and career opportunities</a:t>
            </a:r>
            <a:endParaRPr lang="en-US" b="1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ea typeface="+mn-lt"/>
                <a:cs typeface="+mn-lt"/>
              </a:rPr>
              <a:t>Reskilling &amp; upskilling of transitioning Federal Workforce, veterans and military spouses/families </a:t>
            </a:r>
            <a:endParaRPr lang="en-US" b="1" dirty="0">
              <a:ea typeface="+mn-lt"/>
              <a:cs typeface="+mn-lt"/>
            </a:endParaRPr>
          </a:p>
          <a:p>
            <a:pPr lvl="1">
              <a:buFont typeface="Courier New" panose="020B0604020202020204" pitchFamily="34" charset="0"/>
              <a:buChar char="o"/>
            </a:pPr>
            <a:endParaRPr lang="en-US" dirty="0">
              <a:ea typeface="Open Sans"/>
              <a:cs typeface="Open San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848435-76B3-FD37-A08E-3C6418C24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ea typeface="Open Sans"/>
                <a:cs typeface="Open Sans"/>
              </a:rPr>
              <a:t>Equitech</a:t>
            </a:r>
            <a:r>
              <a:rPr lang="en-US" dirty="0">
                <a:ea typeface="Open Sans"/>
                <a:cs typeface="Open Sans"/>
              </a:rPr>
              <a:t> Growth Fund: Priority Areas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77143"/>
      </p:ext>
    </p:extLst>
  </p:cSld>
  <p:clrMapOvr>
    <a:masterClrMapping/>
  </p:clrMapOvr>
</p:sld>
</file>

<file path=ppt/theme/theme1.xml><?xml version="1.0" encoding="utf-8"?>
<a:theme xmlns:a="http://schemas.openxmlformats.org/drawingml/2006/main" name="TEDCO Template">
  <a:themeElements>
    <a:clrScheme name="TEDCO Color Scheme">
      <a:dk1>
        <a:srgbClr val="FFFFFF"/>
      </a:dk1>
      <a:lt1>
        <a:srgbClr val="DC4232"/>
      </a:lt1>
      <a:dk2>
        <a:srgbClr val="FFFFFF"/>
      </a:dk2>
      <a:lt2>
        <a:srgbClr val="FFFFFF"/>
      </a:lt2>
      <a:accent1>
        <a:srgbClr val="DC4232"/>
      </a:accent1>
      <a:accent2>
        <a:srgbClr val="F0A13D"/>
      </a:accent2>
      <a:accent3>
        <a:srgbClr val="290301"/>
      </a:accent3>
      <a:accent4>
        <a:srgbClr val="6B6B6B"/>
      </a:accent4>
      <a:accent5>
        <a:srgbClr val="7F7F7F"/>
      </a:accent5>
      <a:accent6>
        <a:srgbClr val="A5A5A5"/>
      </a:accent6>
      <a:hlink>
        <a:srgbClr val="F9483C"/>
      </a:hlink>
      <a:folHlink>
        <a:srgbClr val="F0A1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lnSpc>
            <a:spcPct val="150000"/>
          </a:lnSpc>
          <a:defRPr sz="2400" b="1" dirty="0" smtClean="0">
            <a:solidFill>
              <a:srgbClr val="27251F"/>
            </a:solidFill>
            <a:latin typeface="+mn-lt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c4e06f-b13a-4f08-a796-c8f8170dd186">
      <Terms xmlns="http://schemas.microsoft.com/office/infopath/2007/PartnerControls"/>
    </lcf76f155ced4ddcb4097134ff3c332f>
    <TaxCatchAll xmlns="228e8605-948e-43b8-ba77-47b8e65da77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26059A53D1D04AB8A72AD9E7A36450" ma:contentTypeVersion="18" ma:contentTypeDescription="Create a new document." ma:contentTypeScope="" ma:versionID="aee93cfa38a20185912727ac388fd8f3">
  <xsd:schema xmlns:xsd="http://www.w3.org/2001/XMLSchema" xmlns:xs="http://www.w3.org/2001/XMLSchema" xmlns:p="http://schemas.microsoft.com/office/2006/metadata/properties" xmlns:ns2="78c4e06f-b13a-4f08-a796-c8f8170dd186" xmlns:ns3="228e8605-948e-43b8-ba77-47b8e65da771" targetNamespace="http://schemas.microsoft.com/office/2006/metadata/properties" ma:root="true" ma:fieldsID="36142384500f33d35622fc1c0cc62c7c" ns2:_="" ns3:_="">
    <xsd:import namespace="78c4e06f-b13a-4f08-a796-c8f8170dd186"/>
    <xsd:import namespace="228e8605-948e-43b8-ba77-47b8e65da7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c4e06f-b13a-4f08-a796-c8f8170dd1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98424b43-d355-4d47-a241-d39b619086d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e8605-948e-43b8-ba77-47b8e65da77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d4e159f-bda9-43bd-8fe4-667e5275ced2}" ma:internalName="TaxCatchAll" ma:showField="CatchAllData" ma:web="228e8605-948e-43b8-ba77-47b8e65da77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4A1394-052A-49BF-815E-7AE9281215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5C3E86-B826-4D7C-B2DB-C168C1B68F4F}">
  <ds:schemaRefs>
    <ds:schemaRef ds:uri="228e8605-948e-43b8-ba77-47b8e65da771"/>
    <ds:schemaRef ds:uri="78c4e06f-b13a-4f08-a796-c8f8170dd18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BE7EB41-3297-4DA1-8761-0C381562B33C}">
  <ds:schemaRefs>
    <ds:schemaRef ds:uri="228e8605-948e-43b8-ba77-47b8e65da771"/>
    <ds:schemaRef ds:uri="78c4e06f-b13a-4f08-a796-c8f8170dd18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Equitech Growth Fund_ Webinar II 6.11.26</Template>
  <TotalTime>5</TotalTime>
  <Words>2668</Words>
  <Application>Microsoft Office PowerPoint</Application>
  <PresentationFormat>Widescreen</PresentationFormat>
  <Paragraphs>622</Paragraphs>
  <Slides>31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Courier New</vt:lpstr>
      <vt:lpstr>Helvetica Light</vt:lpstr>
      <vt:lpstr>Open Sans</vt:lpstr>
      <vt:lpstr>Wingdings</vt:lpstr>
      <vt:lpstr>TEDCO Template</vt:lpstr>
      <vt:lpstr>2_Office Theme</vt:lpstr>
      <vt:lpstr>Equitech Growth Fund  Webinar II</vt:lpstr>
      <vt:lpstr>PowerPoint Presentation</vt:lpstr>
      <vt:lpstr>Equitech Growth Fund: Background Context</vt:lpstr>
      <vt:lpstr>Equitech Growth Fund: Overview</vt:lpstr>
      <vt:lpstr>Equitech Growth Fund: Eligibility Criteria</vt:lpstr>
      <vt:lpstr>Equitech Growth Fund: Project Criteria</vt:lpstr>
      <vt:lpstr>Equitech Growth Fund: Priority Areas &amp; Additional Consideration</vt:lpstr>
      <vt:lpstr>Equitech Growth Fund: Priority Areas</vt:lpstr>
      <vt:lpstr>Equitech Growth Fund: Priority Areas</vt:lpstr>
      <vt:lpstr>Equitech Growth Fund: Priority Areas</vt:lpstr>
      <vt:lpstr>Equitech Growth Fund: Additional Areas of Consideration</vt:lpstr>
      <vt:lpstr>Equitech Growth Fund: Application Form</vt:lpstr>
      <vt:lpstr>Equitech Growth Fund: Closing Documents </vt:lpstr>
      <vt:lpstr>Equitech Growth Fund: Applicant Data (FY'25-FY'26)</vt:lpstr>
      <vt:lpstr>Equitech Growth Fund: Application Cycle</vt:lpstr>
      <vt:lpstr>Equitech Growth Fund: Webinar I </vt:lpstr>
      <vt:lpstr>Equitech Growth Fund: Applicant Data (FY'25-FY'26)</vt:lpstr>
      <vt:lpstr>Equitech Growth Fund: Past Awardees (FY’25)</vt:lpstr>
      <vt:lpstr>Equitech Growth Fund: Past Awardees (FY’25)</vt:lpstr>
      <vt:lpstr>Equitech Growth Fund: Past Awardees (FY’25)</vt:lpstr>
      <vt:lpstr>Equitech Growth Fund: Past Awardees (FY’26)</vt:lpstr>
      <vt:lpstr>Equitech Growth Fund: Past Awardees (FY’26)</vt:lpstr>
      <vt:lpstr>Equitech Growth Fund: General Tips for Strong Proposal Writing</vt:lpstr>
      <vt:lpstr>Equitech Growth Fund: Evaluation Criteria</vt:lpstr>
      <vt:lpstr>Equitech Growth Fund: Evaluation Criteria</vt:lpstr>
      <vt:lpstr>Equitech Growth Fund: Industry-Specific Considerations</vt:lpstr>
      <vt:lpstr>Equitech Growth Fund: Industry-Specific Considerations</vt:lpstr>
      <vt:lpstr>Equitech Growth Fund: Awardees Q&amp;A</vt:lpstr>
      <vt:lpstr>Questions?</vt:lpstr>
      <vt:lpstr>Equitech Growth Fund: Office Hour | July 23 @ 11 AM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Sephora Saint-Armand</dc:creator>
  <cp:lastModifiedBy>Sephora Saint-Armand</cp:lastModifiedBy>
  <cp:revision>1</cp:revision>
  <dcterms:created xsi:type="dcterms:W3CDTF">2026-07-02T17:39:24Z</dcterms:created>
  <dcterms:modified xsi:type="dcterms:W3CDTF">2026-07-02T17:44:26Z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0x010100CB26059A53D1D04AB8A72AD9E7A36450</vt:lpwstr>
  </property>
  <property fmtid="{D5CDD505-2E9C-101B-9397-08002B2CF9AE}" pid="3" name="MediaServiceImageTags">
    <vt:lpwstr/>
  </property>
  <property fmtid="{D5CDD505-2E9C-101B-9397-08002B2CF9AE}" pid="4" name="MSIP_Label_fc15fe95-f8a7-4978-ab5a-f21212c89854_Enabled">
    <vt:lpwstr>true</vt:lpwstr>
  </property>
  <property fmtid="{D5CDD505-2E9C-101B-9397-08002B2CF9AE}" pid="5" name="MSIP_Label_fc15fe95-f8a7-4978-ab5a-f21212c89854_SetDate">
    <vt:lpwstr>2025-06-10T16:53:08Z</vt:lpwstr>
  </property>
  <property fmtid="{D5CDD505-2E9C-101B-9397-08002B2CF9AE}" pid="6" name="MSIP_Label_fc15fe95-f8a7-4978-ab5a-f21212c89854_Method">
    <vt:lpwstr>Standard</vt:lpwstr>
  </property>
  <property fmtid="{D5CDD505-2E9C-101B-9397-08002B2CF9AE}" pid="7" name="MSIP_Label_fc15fe95-f8a7-4978-ab5a-f21212c89854_Name">
    <vt:lpwstr>defa4170-0d19-0005-0004-bc88714345d2</vt:lpwstr>
  </property>
  <property fmtid="{D5CDD505-2E9C-101B-9397-08002B2CF9AE}" pid="8" name="MSIP_Label_fc15fe95-f8a7-4978-ab5a-f21212c89854_SiteId">
    <vt:lpwstr>762e43db-a81a-4ee1-a96d-a1aff0cb44f5</vt:lpwstr>
  </property>
  <property fmtid="{D5CDD505-2E9C-101B-9397-08002B2CF9AE}" pid="9" name="MSIP_Label_fc15fe95-f8a7-4978-ab5a-f21212c89854_ActionId">
    <vt:lpwstr>ddf1f5b8-b00e-4b7b-bcc3-1db8b9e83cb1</vt:lpwstr>
  </property>
  <property fmtid="{D5CDD505-2E9C-101B-9397-08002B2CF9AE}" pid="10" name="MSIP_Label_fc15fe95-f8a7-4978-ab5a-f21212c89854_ContentBits">
    <vt:lpwstr>0</vt:lpwstr>
  </property>
  <property fmtid="{D5CDD505-2E9C-101B-9397-08002B2CF9AE}" pid="11" name="MSIP_Label_fc15fe95-f8a7-4978-ab5a-f21212c89854_Tag">
    <vt:lpwstr>10, 3, 0, 1</vt:lpwstr>
  </property>
</Properties>
</file>